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Default Extension="emf" ContentType="image/x-emf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sldIdLst>
    <p:sldId id="257" r:id="rId2"/>
    <p:sldId id="296" r:id="rId3"/>
    <p:sldId id="270" r:id="rId4"/>
    <p:sldId id="267" r:id="rId5"/>
    <p:sldId id="293" r:id="rId6"/>
    <p:sldId id="282" r:id="rId7"/>
    <p:sldId id="283" r:id="rId8"/>
    <p:sldId id="297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5050"/>
    <a:srgbClr val="99CCFF"/>
    <a:srgbClr val="00CC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15620"/>
    <p:restoredTop sz="88069" autoAdjust="0"/>
  </p:normalViewPr>
  <p:slideViewPr>
    <p:cSldViewPr>
      <p:cViewPr varScale="1">
        <p:scale>
          <a:sx n="112" d="100"/>
          <a:sy n="112" d="100"/>
        </p:scale>
        <p:origin x="-16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3D251-5389-408B-A1B5-1E44F1440356}" type="datetimeFigureOut">
              <a:rPr lang="nl-NL" smtClean="0"/>
              <a:pPr/>
              <a:t>11/1/11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A58C1-8BCC-4D2A-9F59-92393196869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68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B0FAE5-DC5E-4219-9636-7ECC6FF81B2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If we look to the IPv6 implementation and</a:t>
            </a:r>
            <a:r>
              <a:rPr lang="nl-NL" baseline="0" dirty="0" smtClean="0"/>
              <a:t> implementation planning since 2009, we see that the community participating to the survey is clearly totally convinced and moving towards implementation, across the board.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A58C1-8BCC-4D2A-9F59-923931968693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2155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We see that on all front the experience of hurdles</a:t>
            </a:r>
            <a:r>
              <a:rPr lang="nl-NL" baseline="0" dirty="0" smtClean="0"/>
              <a:t> has become less over the last year – with the exception of information security.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A58C1-8BCC-4D2A-9F59-923931968693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7072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Remaining a clear conclusion:</a:t>
            </a:r>
            <a:r>
              <a:rPr lang="nl-NL" baseline="0" dirty="0" smtClean="0"/>
              <a:t> user demand is still hardly there. And experience is just picking up...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A58C1-8BCC-4D2A-9F59-923931968693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98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DFD-78C8-4278-B979-7EB5413E1F92}" type="datetimeFigureOut">
              <a:rPr lang="nl-NL" smtClean="0"/>
              <a:pPr/>
              <a:t>11/1/11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0B94-2913-4373-AC69-A799B362BD7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138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DFD-78C8-4278-B979-7EB5413E1F92}" type="datetimeFigureOut">
              <a:rPr lang="nl-NL" smtClean="0"/>
              <a:pPr/>
              <a:t>11/1/11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0B94-2913-4373-AC69-A799B362BD7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985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DFD-78C8-4278-B979-7EB5413E1F92}" type="datetimeFigureOut">
              <a:rPr lang="nl-NL" smtClean="0"/>
              <a:pPr/>
              <a:t>11/1/11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0B94-2913-4373-AC69-A799B362BD7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660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DFD-78C8-4278-B979-7EB5413E1F92}" type="datetimeFigureOut">
              <a:rPr lang="nl-NL" smtClean="0"/>
              <a:pPr/>
              <a:t>11/1/11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0B94-2913-4373-AC69-A799B362BD7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354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DFD-78C8-4278-B979-7EB5413E1F92}" type="datetimeFigureOut">
              <a:rPr lang="nl-NL" smtClean="0"/>
              <a:pPr/>
              <a:t>11/1/11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0B94-2913-4373-AC69-A799B362BD7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065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DFD-78C8-4278-B979-7EB5413E1F92}" type="datetimeFigureOut">
              <a:rPr lang="nl-NL" smtClean="0"/>
              <a:pPr/>
              <a:t>11/1/11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0B94-2913-4373-AC69-A799B362BD7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79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DFD-78C8-4278-B979-7EB5413E1F92}" type="datetimeFigureOut">
              <a:rPr lang="nl-NL" smtClean="0"/>
              <a:pPr/>
              <a:t>11/1/11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0B94-2913-4373-AC69-A799B362BD7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391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DFD-78C8-4278-B979-7EB5413E1F92}" type="datetimeFigureOut">
              <a:rPr lang="nl-NL" smtClean="0"/>
              <a:pPr/>
              <a:t>11/1/11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0B94-2913-4373-AC69-A799B362BD7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474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DFD-78C8-4278-B979-7EB5413E1F92}" type="datetimeFigureOut">
              <a:rPr lang="nl-NL" smtClean="0"/>
              <a:pPr/>
              <a:t>11/1/11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0B94-2913-4373-AC69-A799B362BD7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557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DFD-78C8-4278-B979-7EB5413E1F92}" type="datetimeFigureOut">
              <a:rPr lang="nl-NL" smtClean="0"/>
              <a:pPr/>
              <a:t>11/1/11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0B94-2913-4373-AC69-A799B362BD7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524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DFD-78C8-4278-B979-7EB5413E1F92}" type="datetimeFigureOut">
              <a:rPr lang="nl-NL" smtClean="0"/>
              <a:pPr/>
              <a:t>11/1/11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0B94-2913-4373-AC69-A799B362BD7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214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26DFD-78C8-4278-B979-7EB5413E1F92}" type="datetimeFigureOut">
              <a:rPr lang="nl-NL" smtClean="0"/>
              <a:pPr/>
              <a:t>11/1/11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0B94-2913-4373-AC69-A799B362BD7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ro.net/wp-content/uploads/ipv6_deployment_survey.pdf" TargetMode="External"/><Relationship Id="rId3" Type="http://schemas.openxmlformats.org/officeDocument/2006/relationships/hyperlink" Target="mailto:maarten@gnksconsul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Results of the </a:t>
            </a:r>
            <a:br>
              <a:rPr lang="en-US" dirty="0" smtClean="0"/>
            </a:br>
            <a:r>
              <a:rPr lang="en-US" sz="5300" dirty="0" smtClean="0"/>
              <a:t>2011 Global IPv6 Deployment Monitoring Survey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5162128"/>
            <a:ext cx="6400800" cy="169587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600" dirty="0" smtClean="0">
                <a:solidFill>
                  <a:srgbClr val="0070C0"/>
                </a:solidFill>
              </a:rPr>
              <a:t>Based on responses to the 2011 Global IPv6 Deployment Monitoring Survey from the global RIR community during July 2011</a:t>
            </a:r>
          </a:p>
          <a:p>
            <a:pPr eaLnBrk="1" hangingPunct="1"/>
            <a:r>
              <a:rPr lang="en-US" sz="1600" dirty="0" smtClean="0">
                <a:solidFill>
                  <a:srgbClr val="0070C0"/>
                </a:solidFill>
              </a:rPr>
              <a:t>-</a:t>
            </a:r>
          </a:p>
          <a:p>
            <a:pPr eaLnBrk="1" hangingPunct="1"/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Maarten Botterman – </a:t>
            </a:r>
            <a:r>
              <a:rPr lang="en-US" sz="1600" dirty="0" err="1" smtClean="0">
                <a:solidFill>
                  <a:schemeClr val="tx1"/>
                </a:solidFill>
              </a:rPr>
              <a:t>maarten@</a:t>
            </a:r>
            <a:r>
              <a:rPr lang="en-US" sz="1600" dirty="0" err="1" smtClean="0">
                <a:solidFill>
                  <a:schemeClr val="tx1"/>
                </a:solidFill>
              </a:rPr>
              <a:t>gnksconsult.com</a:t>
            </a:r>
            <a:endParaRPr lang="en-US" sz="16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1600" i="1" dirty="0" smtClean="0">
                <a:solidFill>
                  <a:schemeClr val="tx1"/>
                </a:solidFill>
              </a:rPr>
              <a:t>Delivered by Chris Buckridge, RIPE NCC</a:t>
            </a:r>
            <a:endParaRPr lang="en-US" sz="1600" i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GNKS 03\Documents\1 Administration\GNKS logos ed\GNKS_b_3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6106"/>
            <a:ext cx="3600400" cy="1392179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02224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Based on 1656 respondents from 135 countries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318248"/>
            <a:ext cx="7560840" cy="184705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46% of </a:t>
            </a:r>
            <a:r>
              <a:rPr lang="nl-NL" dirty="0" err="1" smtClean="0"/>
              <a:t>originating</a:t>
            </a:r>
            <a:r>
              <a:rPr lang="nl-NL" dirty="0" smtClean="0"/>
              <a:t> from the RIPE NCC service </a:t>
            </a:r>
            <a:r>
              <a:rPr lang="nl-NL" dirty="0" err="1" smtClean="0"/>
              <a:t>region</a:t>
            </a:r>
            <a:endParaRPr lang="nl-NL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Very similar “profile” as in 2010 and 2009</a:t>
            </a:r>
            <a:endParaRPr lang="nl-NL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106264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sz="3200" dirty="0" smtClean="0"/>
              <a:t>Does your organization have, or consider having an IPv6 allocation and/or assignment?</a:t>
            </a:r>
            <a:endParaRPr lang="nl-NL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33" y="6577607"/>
            <a:ext cx="6952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* Q10 responses. “consider” was not a seperate option in survey 2010 but combined in “Yes”</a:t>
            </a:r>
            <a:endParaRPr lang="nl-NL" sz="1400" dirty="0"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7604989" y="6581001"/>
            <a:ext cx="15390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/>
              <a:t>source: </a:t>
            </a:r>
            <a:r>
              <a:rPr lang="en-US" sz="1200" dirty="0" smtClean="0"/>
              <a:t>GNKS 2011</a:t>
            </a:r>
            <a:endParaRPr lang="en-US" sz="1200" dirty="0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593" y="1544554"/>
            <a:ext cx="7837847" cy="4692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090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 smtClean="0"/>
              <a:t>ISP: </a:t>
            </a:r>
            <a:r>
              <a:rPr lang="en-US" sz="4000" dirty="0" smtClean="0"/>
              <a:t>What percentage of your customer base uses IPv6 connectivity?</a:t>
            </a:r>
            <a:endParaRPr lang="nl-NL" sz="4000" dirty="0" smtClean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6867" y="1371642"/>
            <a:ext cx="7645573" cy="457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7604989" y="6581001"/>
            <a:ext cx="15390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/>
              <a:t>source: </a:t>
            </a:r>
            <a:r>
              <a:rPr lang="en-US" sz="1200" dirty="0" smtClean="0"/>
              <a:t>GNKS 2011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33" y="6577607"/>
            <a:ext cx="3448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* Q17 responses, question asked to ISPs only</a:t>
            </a:r>
            <a:endParaRPr lang="nl-NL" sz="1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050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04800" y="-27384"/>
            <a:ext cx="8534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IPv6 implementation</a:t>
            </a:r>
            <a:endParaRPr lang="nl-NL" sz="3600" dirty="0" smtClean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136904" cy="58052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 rot="5400000">
            <a:off x="1316844" y="3560194"/>
            <a:ext cx="2692147" cy="646331"/>
          </a:xfrm>
          <a:prstGeom prst="rect">
            <a:avLst/>
          </a:prstGeom>
          <a:solidFill>
            <a:srgbClr val="00CC00">
              <a:alpha val="50980"/>
            </a:srgbClr>
          </a:solidFill>
        </p:spPr>
        <p:txBody>
          <a:bodyPr wrap="none" rtlCol="0">
            <a:spAutoFit/>
          </a:bodyPr>
          <a:lstStyle/>
          <a:p>
            <a:r>
              <a:rPr lang="nl-NL" sz="3600" dirty="0" smtClean="0"/>
              <a:t>implemented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4812500" y="3587812"/>
            <a:ext cx="1176925" cy="646331"/>
          </a:xfrm>
          <a:prstGeom prst="rect">
            <a:avLst/>
          </a:prstGeom>
          <a:solidFill>
            <a:srgbClr val="99CCFF">
              <a:alpha val="50588"/>
            </a:srgbClr>
          </a:solidFill>
        </p:spPr>
        <p:txBody>
          <a:bodyPr wrap="none" rtlCol="0">
            <a:spAutoFit/>
          </a:bodyPr>
          <a:lstStyle/>
          <a:p>
            <a:r>
              <a:rPr lang="nl-NL" sz="3600" dirty="0" smtClean="0"/>
              <a:t>plans</a:t>
            </a:r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7513832" y="3587812"/>
            <a:ext cx="1822935" cy="646331"/>
          </a:xfrm>
          <a:prstGeom prst="rect">
            <a:avLst/>
          </a:prstGeom>
          <a:solidFill>
            <a:srgbClr val="FF5050">
              <a:alpha val="50588"/>
            </a:srgbClr>
          </a:solidFill>
        </p:spPr>
        <p:txBody>
          <a:bodyPr wrap="none" rtlCol="0">
            <a:spAutoFit/>
          </a:bodyPr>
          <a:lstStyle/>
          <a:p>
            <a:r>
              <a:rPr lang="nl-NL" sz="3600" dirty="0" smtClean="0"/>
              <a:t>No plans</a:t>
            </a:r>
            <a:endParaRPr lang="nl-NL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776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Biggest hurdles when deploying IPv6...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26367"/>
            <a:ext cx="7704856" cy="462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5988421"/>
            <a:ext cx="8229600" cy="3208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1200" dirty="0" smtClean="0"/>
              <a:t>* Responses to survey Q16 - </a:t>
            </a:r>
            <a:r>
              <a:rPr lang="en-US" sz="1200" dirty="0"/>
              <a:t>What are likely to be the biggest hurdle(s) when deploying IPv6</a:t>
            </a:r>
            <a:r>
              <a:rPr lang="en-US" sz="1200" dirty="0" smtClean="0"/>
              <a:t>? Based on experience with </a:t>
            </a:r>
            <a:r>
              <a:rPr lang="en-US" sz="1200" dirty="0" err="1" smtClean="0"/>
              <a:t>organisations</a:t>
            </a:r>
            <a:r>
              <a:rPr lang="en-US" sz="1200" dirty="0" smtClean="0"/>
              <a:t> who implemented IPv6 (71% in 2011) or have started planning for its implementation (22% in 2011).</a:t>
            </a:r>
            <a:endParaRPr lang="nl-NL" sz="12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478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Biggest problems with IPv6 in practice</a:t>
            </a:r>
            <a:endParaRPr lang="nl-NL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988421"/>
            <a:ext cx="8229600" cy="3208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1200" dirty="0" smtClean="0"/>
              <a:t>* Responses to survey Q17 - </a:t>
            </a:r>
            <a:r>
              <a:rPr lang="en-US" sz="1200" dirty="0"/>
              <a:t>What are the biggest problems with IPv6 in production</a:t>
            </a:r>
            <a:r>
              <a:rPr lang="en-US" sz="1200" dirty="0" smtClean="0"/>
              <a:t>? Based on experience with </a:t>
            </a:r>
            <a:r>
              <a:rPr lang="en-US" sz="1200" dirty="0" err="1" smtClean="0"/>
              <a:t>organisations</a:t>
            </a:r>
            <a:r>
              <a:rPr lang="en-US" sz="1200" dirty="0" smtClean="0"/>
              <a:t> who have IPv6 in production.</a:t>
            </a:r>
            <a:endParaRPr lang="nl-NL" sz="12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712" y="1340768"/>
            <a:ext cx="776313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354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full survey results at: </a:t>
            </a:r>
            <a:r>
              <a:rPr lang="en-US" dirty="0" smtClean="0">
                <a:hlinkClick r:id="rId2"/>
              </a:rPr>
              <a:t>http://www.nro.net/wp-content/uploads/</a:t>
            </a:r>
            <a:r>
              <a:rPr lang="en-US" dirty="0" smtClean="0">
                <a:hlinkClick r:id="rId2"/>
              </a:rPr>
              <a:t>ipv6_deployment_survey.pdf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 email Maarten </a:t>
            </a:r>
            <a:r>
              <a:rPr lang="en-US" dirty="0" smtClean="0"/>
              <a:t>Botterman: </a:t>
            </a:r>
            <a:r>
              <a:rPr lang="en-US" dirty="0" smtClean="0">
                <a:hlinkClick r:id="rId3"/>
              </a:rPr>
              <a:t>maarten</a:t>
            </a:r>
            <a:r>
              <a:rPr lang="en-US" dirty="0" smtClean="0">
                <a:hlinkClick r:id="rId3"/>
              </a:rPr>
              <a:t>@</a:t>
            </a:r>
            <a:r>
              <a:rPr lang="en-US" dirty="0" smtClean="0">
                <a:hlinkClick r:id="rId3"/>
              </a:rPr>
              <a:t>gnksconsult.com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10054</TotalTime>
  <Words>348</Words>
  <Application>Microsoft Macintosh PowerPoint</Application>
  <PresentationFormat>On-screen Show (4:3)</PresentationFormat>
  <Paragraphs>33</Paragraphs>
  <Slides>8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Results of the  2011 Global IPv6 Deployment Monitoring Survey</vt:lpstr>
      <vt:lpstr>Based on 1656 respondents from 135 countries</vt:lpstr>
      <vt:lpstr>Does your organization have, or consider having an IPv6 allocation and/or assignment?</vt:lpstr>
      <vt:lpstr>ISP: What percentage of your customer base uses IPv6 connectivity?</vt:lpstr>
      <vt:lpstr>IPv6 implementation</vt:lpstr>
      <vt:lpstr>Biggest hurdles when deploying IPv6...</vt:lpstr>
      <vt:lpstr>Biggest problems with IPv6 in practice</vt:lpstr>
      <vt:lpstr>Questions?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Deployment Survey</dc:title>
  <dc:creator>GNKS 03</dc:creator>
  <cp:lastModifiedBy>Chris Buckridge</cp:lastModifiedBy>
  <cp:revision>48</cp:revision>
  <dcterms:created xsi:type="dcterms:W3CDTF">2011-11-01T13:48:28Z</dcterms:created>
  <dcterms:modified xsi:type="dcterms:W3CDTF">2011-11-01T14:03:46Z</dcterms:modified>
</cp:coreProperties>
</file>