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</p:sldMasterIdLst>
  <p:notesMasterIdLst>
    <p:notesMasterId r:id="rId12"/>
  </p:notesMasterIdLst>
  <p:sldIdLst>
    <p:sldId id="256" r:id="rId2"/>
    <p:sldId id="277" r:id="rId3"/>
    <p:sldId id="257" r:id="rId4"/>
    <p:sldId id="258" r:id="rId5"/>
    <p:sldId id="260" r:id="rId6"/>
    <p:sldId id="261" r:id="rId7"/>
    <p:sldId id="278" r:id="rId8"/>
    <p:sldId id="279" r:id="rId9"/>
    <p:sldId id="280" r:id="rId10"/>
    <p:sldId id="281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141C8-A43D-424D-90EF-FF9611A890B7}" type="doc">
      <dgm:prSet loTypeId="urn:microsoft.com/office/officeart/2005/8/layout/funnel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DEA716D-B722-514E-9AFA-01A922AFD41B}">
      <dgm:prSet phldrT="[Text]"/>
      <dgm:spPr/>
      <dgm:t>
        <a:bodyPr/>
        <a:lstStyle/>
        <a:p>
          <a:r>
            <a:rPr lang="en-US" dirty="0" smtClean="0"/>
            <a:t>DS-lite</a:t>
          </a:r>
          <a:endParaRPr lang="en-US" dirty="0"/>
        </a:p>
      </dgm:t>
    </dgm:pt>
    <dgm:pt modelId="{22B31089-7466-194D-9AC6-BB077ABD213C}" type="parTrans" cxnId="{0E560166-84F6-DD47-B39B-AC0576C67545}">
      <dgm:prSet/>
      <dgm:spPr/>
      <dgm:t>
        <a:bodyPr/>
        <a:lstStyle/>
        <a:p>
          <a:endParaRPr lang="en-US"/>
        </a:p>
      </dgm:t>
    </dgm:pt>
    <dgm:pt modelId="{ED3750A9-7798-6444-8DFE-F016EB38F53C}" type="sibTrans" cxnId="{0E560166-84F6-DD47-B39B-AC0576C67545}">
      <dgm:prSet/>
      <dgm:spPr/>
      <dgm:t>
        <a:bodyPr/>
        <a:lstStyle/>
        <a:p>
          <a:endParaRPr lang="en-US"/>
        </a:p>
      </dgm:t>
    </dgm:pt>
    <dgm:pt modelId="{56C1AFD4-5620-6A43-91B1-F9E7AF93C916}">
      <dgm:prSet phldrT="[Text]"/>
      <dgm:spPr/>
      <dgm:t>
        <a:bodyPr/>
        <a:lstStyle/>
        <a:p>
          <a:r>
            <a:rPr lang="en-US" dirty="0" smtClean="0"/>
            <a:t>6rd</a:t>
          </a:r>
          <a:endParaRPr lang="en-US" dirty="0"/>
        </a:p>
      </dgm:t>
    </dgm:pt>
    <dgm:pt modelId="{AFC748C1-560F-4C48-9A45-3F8CB3F76034}" type="parTrans" cxnId="{7884AF84-717E-654C-870F-E9FF41F16056}">
      <dgm:prSet/>
      <dgm:spPr/>
      <dgm:t>
        <a:bodyPr/>
        <a:lstStyle/>
        <a:p>
          <a:endParaRPr lang="en-US"/>
        </a:p>
      </dgm:t>
    </dgm:pt>
    <dgm:pt modelId="{2419DD0F-A79A-C540-8AAA-C99826D86C8A}" type="sibTrans" cxnId="{7884AF84-717E-654C-870F-E9FF41F16056}">
      <dgm:prSet/>
      <dgm:spPr/>
      <dgm:t>
        <a:bodyPr/>
        <a:lstStyle/>
        <a:p>
          <a:endParaRPr lang="en-US"/>
        </a:p>
      </dgm:t>
    </dgm:pt>
    <dgm:pt modelId="{315A90CC-B0D4-4B47-A6EE-6E1B2A9B8F38}">
      <dgm:prSet phldrT="[Text]"/>
      <dgm:spPr/>
      <dgm:t>
        <a:bodyPr/>
        <a:lstStyle/>
        <a:p>
          <a:r>
            <a:rPr lang="en-US" dirty="0" smtClean="0"/>
            <a:t>A+P</a:t>
          </a:r>
          <a:endParaRPr lang="en-US" dirty="0"/>
        </a:p>
      </dgm:t>
    </dgm:pt>
    <dgm:pt modelId="{8B133686-C2B2-7E40-BA19-4D7900529FB2}" type="parTrans" cxnId="{8B8E5386-A116-1045-9B93-5F1629F3200E}">
      <dgm:prSet/>
      <dgm:spPr/>
      <dgm:t>
        <a:bodyPr/>
        <a:lstStyle/>
        <a:p>
          <a:endParaRPr lang="en-US"/>
        </a:p>
      </dgm:t>
    </dgm:pt>
    <dgm:pt modelId="{23C4DA0E-1E00-3F42-ABC2-C722E2CC75B0}" type="sibTrans" cxnId="{8B8E5386-A116-1045-9B93-5F1629F3200E}">
      <dgm:prSet/>
      <dgm:spPr/>
      <dgm:t>
        <a:bodyPr/>
        <a:lstStyle/>
        <a:p>
          <a:endParaRPr lang="en-US"/>
        </a:p>
      </dgm:t>
    </dgm:pt>
    <dgm:pt modelId="{78BD4EC2-647F-AC4B-BCFC-8831454D59B1}">
      <dgm:prSet phldrT="[Text]" custT="1"/>
      <dgm:spPr/>
      <dgm:t>
        <a:bodyPr/>
        <a:lstStyle/>
        <a:p>
          <a:endParaRPr lang="en-US" sz="4800" dirty="0">
            <a:solidFill>
              <a:schemeClr val="tx1"/>
            </a:solidFill>
          </a:endParaRPr>
        </a:p>
      </dgm:t>
    </dgm:pt>
    <dgm:pt modelId="{B1ABF39D-F8EE-3C4B-BCFC-B9C8BC470922}" type="sibTrans" cxnId="{15466009-9BCB-DC46-8C28-A1FB2EA99B10}">
      <dgm:prSet/>
      <dgm:spPr/>
      <dgm:t>
        <a:bodyPr/>
        <a:lstStyle/>
        <a:p>
          <a:endParaRPr lang="en-US"/>
        </a:p>
      </dgm:t>
    </dgm:pt>
    <dgm:pt modelId="{891AAC81-DBDA-CE4D-A065-2370B9A4F2A5}" type="parTrans" cxnId="{15466009-9BCB-DC46-8C28-A1FB2EA99B10}">
      <dgm:prSet/>
      <dgm:spPr/>
      <dgm:t>
        <a:bodyPr/>
        <a:lstStyle/>
        <a:p>
          <a:endParaRPr lang="en-US"/>
        </a:p>
      </dgm:t>
    </dgm:pt>
    <dgm:pt modelId="{47BDAD70-6341-7446-A47D-5D93F53E51ED}" type="pres">
      <dgm:prSet presAssocID="{CD4141C8-A43D-424D-90EF-FF9611A890B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89CBE-F7E5-454A-B487-9497DE7839C7}" type="pres">
      <dgm:prSet presAssocID="{CD4141C8-A43D-424D-90EF-FF9611A890B7}" presName="ellipse" presStyleLbl="trBgShp" presStyleIdx="0" presStyleCnt="1" custLinFactNeighborY="5967"/>
      <dgm:spPr/>
    </dgm:pt>
    <dgm:pt modelId="{6407333C-2C88-DC48-B168-6E4ACB016A31}" type="pres">
      <dgm:prSet presAssocID="{CD4141C8-A43D-424D-90EF-FF9611A890B7}" presName="arrow1" presStyleLbl="fgShp" presStyleIdx="0" presStyleCnt="1"/>
      <dgm:spPr/>
    </dgm:pt>
    <dgm:pt modelId="{782C8432-B1F7-AD41-AD15-1F2F6985B264}" type="pres">
      <dgm:prSet presAssocID="{CD4141C8-A43D-424D-90EF-FF9611A890B7}" presName="rectangle" presStyleLbl="revTx" presStyleIdx="0" presStyleCnt="1" custScaleX="166667" custLinFactNeighborX="0" custLinFactNeighborY="73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5C7CC-A75D-5F49-A56E-4F2D0D8CF007}" type="pres">
      <dgm:prSet presAssocID="{56C1AFD4-5620-6A43-91B1-F9E7AF93C91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CE3F0-B531-6444-A636-C5DE4433F3E7}" type="pres">
      <dgm:prSet presAssocID="{315A90CC-B0D4-4B47-A6EE-6E1B2A9B8F3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89E00-F7FF-394F-8640-9B0741C967EE}" type="pres">
      <dgm:prSet presAssocID="{78BD4EC2-647F-AC4B-BCFC-8831454D59B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1DE2A-CA0A-C849-84DB-D7ED076F4FF3}" type="pres">
      <dgm:prSet presAssocID="{CD4141C8-A43D-424D-90EF-FF9611A890B7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FA9FD4CE-A4E3-4F45-820C-0D0D28A99C1E}" type="presOf" srcId="{56C1AFD4-5620-6A43-91B1-F9E7AF93C916}" destId="{46BCE3F0-B531-6444-A636-C5DE4433F3E7}" srcOrd="0" destOrd="0" presId="urn:microsoft.com/office/officeart/2005/8/layout/funnel1"/>
    <dgm:cxn modelId="{FE702E7E-2619-3648-8256-A2CE7B7765DD}" type="presOf" srcId="{315A90CC-B0D4-4B47-A6EE-6E1B2A9B8F38}" destId="{87D5C7CC-A75D-5F49-A56E-4F2D0D8CF007}" srcOrd="0" destOrd="0" presId="urn:microsoft.com/office/officeart/2005/8/layout/funnel1"/>
    <dgm:cxn modelId="{EB1A0631-1E80-224A-AFAC-6D91F6E080AF}" type="presOf" srcId="{CD4141C8-A43D-424D-90EF-FF9611A890B7}" destId="{47BDAD70-6341-7446-A47D-5D93F53E51ED}" srcOrd="0" destOrd="0" presId="urn:microsoft.com/office/officeart/2005/8/layout/funnel1"/>
    <dgm:cxn modelId="{0E560166-84F6-DD47-B39B-AC0576C67545}" srcId="{CD4141C8-A43D-424D-90EF-FF9611A890B7}" destId="{DDEA716D-B722-514E-9AFA-01A922AFD41B}" srcOrd="0" destOrd="0" parTransId="{22B31089-7466-194D-9AC6-BB077ABD213C}" sibTransId="{ED3750A9-7798-6444-8DFE-F016EB38F53C}"/>
    <dgm:cxn modelId="{FADDBDE3-42D8-A54C-A993-FBD8355008DD}" type="presOf" srcId="{DDEA716D-B722-514E-9AFA-01A922AFD41B}" destId="{A1089E00-F7FF-394F-8640-9B0741C967EE}" srcOrd="0" destOrd="0" presId="urn:microsoft.com/office/officeart/2005/8/layout/funnel1"/>
    <dgm:cxn modelId="{2B213C80-B10D-F346-9DBF-6A92774B7134}" type="presOf" srcId="{78BD4EC2-647F-AC4B-BCFC-8831454D59B1}" destId="{782C8432-B1F7-AD41-AD15-1F2F6985B264}" srcOrd="0" destOrd="0" presId="urn:microsoft.com/office/officeart/2005/8/layout/funnel1"/>
    <dgm:cxn modelId="{8B8E5386-A116-1045-9B93-5F1629F3200E}" srcId="{CD4141C8-A43D-424D-90EF-FF9611A890B7}" destId="{315A90CC-B0D4-4B47-A6EE-6E1B2A9B8F38}" srcOrd="2" destOrd="0" parTransId="{8B133686-C2B2-7E40-BA19-4D7900529FB2}" sibTransId="{23C4DA0E-1E00-3F42-ABC2-C722E2CC75B0}"/>
    <dgm:cxn modelId="{15466009-9BCB-DC46-8C28-A1FB2EA99B10}" srcId="{CD4141C8-A43D-424D-90EF-FF9611A890B7}" destId="{78BD4EC2-647F-AC4B-BCFC-8831454D59B1}" srcOrd="3" destOrd="0" parTransId="{891AAC81-DBDA-CE4D-A065-2370B9A4F2A5}" sibTransId="{B1ABF39D-F8EE-3C4B-BCFC-B9C8BC470922}"/>
    <dgm:cxn modelId="{7884AF84-717E-654C-870F-E9FF41F16056}" srcId="{CD4141C8-A43D-424D-90EF-FF9611A890B7}" destId="{56C1AFD4-5620-6A43-91B1-F9E7AF93C916}" srcOrd="1" destOrd="0" parTransId="{AFC748C1-560F-4C48-9A45-3F8CB3F76034}" sibTransId="{2419DD0F-A79A-C540-8AAA-C99826D86C8A}"/>
    <dgm:cxn modelId="{DFB9C14E-E027-3849-B482-D15C5FA5E2F7}" type="presParOf" srcId="{47BDAD70-6341-7446-A47D-5D93F53E51ED}" destId="{73589CBE-F7E5-454A-B487-9497DE7839C7}" srcOrd="0" destOrd="0" presId="urn:microsoft.com/office/officeart/2005/8/layout/funnel1"/>
    <dgm:cxn modelId="{9CD34079-D0A6-5B40-B392-3E554E62AC99}" type="presParOf" srcId="{47BDAD70-6341-7446-A47D-5D93F53E51ED}" destId="{6407333C-2C88-DC48-B168-6E4ACB016A31}" srcOrd="1" destOrd="0" presId="urn:microsoft.com/office/officeart/2005/8/layout/funnel1"/>
    <dgm:cxn modelId="{75B0058B-95ED-3D46-9B1F-F429F09DE485}" type="presParOf" srcId="{47BDAD70-6341-7446-A47D-5D93F53E51ED}" destId="{782C8432-B1F7-AD41-AD15-1F2F6985B264}" srcOrd="2" destOrd="0" presId="urn:microsoft.com/office/officeart/2005/8/layout/funnel1"/>
    <dgm:cxn modelId="{32B4414F-61B7-8146-A435-C5818E0A3C4A}" type="presParOf" srcId="{47BDAD70-6341-7446-A47D-5D93F53E51ED}" destId="{87D5C7CC-A75D-5F49-A56E-4F2D0D8CF007}" srcOrd="3" destOrd="0" presId="urn:microsoft.com/office/officeart/2005/8/layout/funnel1"/>
    <dgm:cxn modelId="{3C5953A2-7766-1547-8DB0-128A18438C86}" type="presParOf" srcId="{47BDAD70-6341-7446-A47D-5D93F53E51ED}" destId="{46BCE3F0-B531-6444-A636-C5DE4433F3E7}" srcOrd="4" destOrd="0" presId="urn:microsoft.com/office/officeart/2005/8/layout/funnel1"/>
    <dgm:cxn modelId="{F85871F5-0549-6A43-93F2-06F983F3D915}" type="presParOf" srcId="{47BDAD70-6341-7446-A47D-5D93F53E51ED}" destId="{A1089E00-F7FF-394F-8640-9B0741C967EE}" srcOrd="5" destOrd="0" presId="urn:microsoft.com/office/officeart/2005/8/layout/funnel1"/>
    <dgm:cxn modelId="{E3C4A1A9-3F56-2C41-80C7-66EC6D8DBA06}" type="presParOf" srcId="{47BDAD70-6341-7446-A47D-5D93F53E51ED}" destId="{D541DE2A-CA0A-C849-84DB-D7ED076F4FF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89CBE-F7E5-454A-B487-9497DE7839C7}">
      <dsp:nvSpPr>
        <dsp:cNvPr id="0" name=""/>
        <dsp:cNvSpPr/>
      </dsp:nvSpPr>
      <dsp:spPr>
        <a:xfrm>
          <a:off x="770606" y="192224"/>
          <a:ext cx="2703195" cy="93878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7333C-2C88-DC48-B168-6E4ACB016A31}">
      <dsp:nvSpPr>
        <dsp:cNvPr id="0" name=""/>
        <dsp:cNvSpPr/>
      </dsp:nvSpPr>
      <dsp:spPr>
        <a:xfrm>
          <a:off x="1864457" y="2434971"/>
          <a:ext cx="523875" cy="33528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2C8432-B1F7-AD41-AD15-1F2F6985B264}">
      <dsp:nvSpPr>
        <dsp:cNvPr id="0" name=""/>
        <dsp:cNvSpPr/>
      </dsp:nvSpPr>
      <dsp:spPr>
        <a:xfrm>
          <a:off x="30890" y="2724150"/>
          <a:ext cx="4191008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>
            <a:solidFill>
              <a:schemeClr val="tx1"/>
            </a:solidFill>
          </a:endParaRPr>
        </a:p>
      </dsp:txBody>
      <dsp:txXfrm>
        <a:off x="30890" y="2724150"/>
        <a:ext cx="4191008" cy="628650"/>
      </dsp:txXfrm>
    </dsp:sp>
    <dsp:sp modelId="{87D5C7CC-A75D-5F49-A56E-4F2D0D8CF007}">
      <dsp:nvSpPr>
        <dsp:cNvPr id="0" name=""/>
        <dsp:cNvSpPr/>
      </dsp:nvSpPr>
      <dsp:spPr>
        <a:xfrm>
          <a:off x="1753395" y="1147495"/>
          <a:ext cx="942975" cy="942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A+P</a:t>
          </a:r>
          <a:endParaRPr lang="en-US" sz="2200" kern="1200" dirty="0"/>
        </a:p>
      </dsp:txBody>
      <dsp:txXfrm>
        <a:off x="1891490" y="1285590"/>
        <a:ext cx="666785" cy="666785"/>
      </dsp:txXfrm>
    </dsp:sp>
    <dsp:sp modelId="{46BCE3F0-B531-6444-A636-C5DE4433F3E7}">
      <dsp:nvSpPr>
        <dsp:cNvPr id="0" name=""/>
        <dsp:cNvSpPr/>
      </dsp:nvSpPr>
      <dsp:spPr>
        <a:xfrm>
          <a:off x="1078644" y="440054"/>
          <a:ext cx="942975" cy="9429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6rd</a:t>
          </a:r>
          <a:endParaRPr lang="en-US" sz="2200" kern="1200" dirty="0"/>
        </a:p>
      </dsp:txBody>
      <dsp:txXfrm>
        <a:off x="1216739" y="578149"/>
        <a:ext cx="666785" cy="666785"/>
      </dsp:txXfrm>
    </dsp:sp>
    <dsp:sp modelId="{A1089E00-F7FF-394F-8640-9B0741C967EE}">
      <dsp:nvSpPr>
        <dsp:cNvPr id="0" name=""/>
        <dsp:cNvSpPr/>
      </dsp:nvSpPr>
      <dsp:spPr>
        <a:xfrm>
          <a:off x="2042574" y="212064"/>
          <a:ext cx="942975" cy="9429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DS-lite</a:t>
          </a:r>
          <a:endParaRPr lang="en-US" sz="2200" kern="1200" dirty="0"/>
        </a:p>
      </dsp:txBody>
      <dsp:txXfrm>
        <a:off x="2180669" y="350159"/>
        <a:ext cx="666785" cy="666785"/>
      </dsp:txXfrm>
    </dsp:sp>
    <dsp:sp modelId="{D541DE2A-CA0A-C849-84DB-D7ED076F4FF3}">
      <dsp:nvSpPr>
        <dsp:cNvPr id="0" name=""/>
        <dsp:cNvSpPr/>
      </dsp:nvSpPr>
      <dsp:spPr>
        <a:xfrm>
          <a:off x="659544" y="20954"/>
          <a:ext cx="2933700" cy="23469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13347-36BC-4646-B53A-5F2B280491D1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2DF8-2F8B-2747-B838-5D199BC81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9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2010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5" r:id="rId2"/>
    <p:sldLayoutId id="2147483936" r:id="rId3"/>
    <p:sldLayoutId id="2147483937" r:id="rId4"/>
    <p:sldLayoutId id="2147483900" r:id="rId5"/>
    <p:sldLayoutId id="214748393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3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ools.ietf.org/html/draft-mdt-softwire-mapping-address-and-po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18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Stateless IPv4 over</a:t>
            </a:r>
            <a:br>
              <a:rPr lang="en-US" dirty="0" smtClean="0"/>
            </a:br>
            <a:r>
              <a:rPr lang="en-US" dirty="0" smtClean="0"/>
              <a:t>IPv6 in 5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 </a:t>
            </a:r>
            <a:r>
              <a:rPr lang="en-US" dirty="0" err="1" smtClean="0"/>
              <a:t>Trøan</a:t>
            </a:r>
            <a:r>
              <a:rPr lang="en-US" dirty="0" smtClean="0"/>
              <a:t>, </a:t>
            </a:r>
            <a:r>
              <a:rPr lang="en-US" dirty="0" err="1" smtClean="0"/>
              <a:t>ot@cisco.com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IPv6 mercenary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2011-11-01</a:t>
            </a:r>
            <a:endParaRPr lang="en-US" dirty="0"/>
          </a:p>
        </p:txBody>
      </p:sp>
      <p:graphicFrame>
        <p:nvGraphicFramePr>
          <p:cNvPr id="7" name="Diagra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9748"/>
              </p:ext>
            </p:extLst>
          </p:nvPr>
        </p:nvGraphicFramePr>
        <p:xfrm>
          <a:off x="4735815" y="244524"/>
          <a:ext cx="425278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3172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Read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://tools.ietf.org/html/draft-mdt-softwire-mapping-address-and-</a:t>
            </a:r>
            <a:r>
              <a:rPr lang="en-US" dirty="0" smtClean="0">
                <a:hlinkClick r:id="rId2"/>
              </a:rPr>
              <a:t>port</a:t>
            </a:r>
            <a:endParaRPr lang="en-US" dirty="0" smtClean="0"/>
          </a:p>
          <a:p>
            <a:r>
              <a:rPr lang="en-US" dirty="0" smtClean="0"/>
              <a:t>Come talk to me at the bar!</a:t>
            </a:r>
          </a:p>
          <a:p>
            <a:r>
              <a:rPr lang="en-US" dirty="0" smtClean="0"/>
              <a:t>Ask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716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Transition.pdf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b="23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6967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spect="1"/>
          </p:cNvSpPr>
          <p:nvPr>
            <p:ph type="title"/>
          </p:nvPr>
        </p:nvSpPr>
        <p:spPr>
          <a:xfrm>
            <a:off x="229703" y="457200"/>
            <a:ext cx="8580922" cy="628814"/>
          </a:xfrm>
        </p:spPr>
        <p:txBody>
          <a:bodyPr lIns="61738" tIns="34298" rIns="61738" bIns="34298"/>
          <a:lstStyle/>
          <a:p>
            <a:r>
              <a:rPr lang="en-US" dirty="0" smtClean="0"/>
              <a:t>Dual Stack </a:t>
            </a:r>
            <a:r>
              <a:rPr lang="en-US" dirty="0" err="1" smtClean="0"/>
              <a:t>Lite</a:t>
            </a:r>
            <a:r>
              <a:rPr lang="en-US" dirty="0" smtClean="0"/>
              <a:t> (DS-</a:t>
            </a:r>
            <a:r>
              <a:rPr lang="en-US" dirty="0" err="1" smtClean="0"/>
              <a:t>Lite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19716" y="1779561"/>
            <a:ext cx="7618496" cy="4164039"/>
            <a:chOff x="959370" y="1230322"/>
            <a:chExt cx="10155351" cy="5550604"/>
          </a:xfrm>
        </p:grpSpPr>
        <p:sp>
          <p:nvSpPr>
            <p:cNvPr id="6" name="Rectangle 5"/>
            <p:cNvSpPr/>
            <p:nvPr/>
          </p:nvSpPr>
          <p:spPr>
            <a:xfrm>
              <a:off x="7914321" y="1230322"/>
              <a:ext cx="3200400" cy="5486397"/>
            </a:xfrm>
            <a:prstGeom prst="rect">
              <a:avLst/>
            </a:prstGeom>
            <a:gradFill>
              <a:gsLst>
                <a:gs pos="0">
                  <a:srgbClr val="5E9EFF">
                    <a:alpha val="30000"/>
                  </a:srgbClr>
                </a:gs>
                <a:gs pos="39999">
                  <a:srgbClr val="85C2FF">
                    <a:alpha val="20000"/>
                  </a:srgbClr>
                </a:gs>
                <a:gs pos="70000">
                  <a:srgbClr val="C4D6EB">
                    <a:alpha val="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02110" y="1294529"/>
              <a:ext cx="3200400" cy="5486397"/>
            </a:xfrm>
            <a:prstGeom prst="rect">
              <a:avLst/>
            </a:prstGeom>
            <a:gradFill>
              <a:gsLst>
                <a:gs pos="0">
                  <a:srgbClr val="5E9EFF">
                    <a:alpha val="30000"/>
                  </a:srgbClr>
                </a:gs>
                <a:gs pos="39999">
                  <a:srgbClr val="85C2FF">
                    <a:alpha val="20000"/>
                  </a:srgbClr>
                </a:gs>
                <a:gs pos="70000">
                  <a:srgbClr val="C4D6EB">
                    <a:alpha val="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59370" y="1230322"/>
              <a:ext cx="3200400" cy="5486398"/>
            </a:xfrm>
            <a:prstGeom prst="rect">
              <a:avLst/>
            </a:prstGeom>
            <a:gradFill>
              <a:gsLst>
                <a:gs pos="0">
                  <a:srgbClr val="5E9EFF">
                    <a:alpha val="30000"/>
                  </a:srgbClr>
                </a:gs>
                <a:gs pos="39999">
                  <a:srgbClr val="85C2FF">
                    <a:alpha val="20000"/>
                  </a:srgbClr>
                </a:gs>
                <a:gs pos="70000">
                  <a:srgbClr val="C4D6EB">
                    <a:alpha val="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23877" y="6293373"/>
              <a:ext cx="1808617" cy="461566"/>
            </a:xfrm>
            <a:prstGeom prst="rect">
              <a:avLst/>
            </a:prstGeom>
            <a:noFill/>
          </p:spPr>
          <p:txBody>
            <a:bodyPr wrap="none" lIns="68597" tIns="34298" rIns="68597" bIns="34298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25000"/>
                    </a:schemeClr>
                  </a:solidFill>
                  <a:latin typeface="Ciscolight"/>
                </a:rPr>
                <a:t>Subscribers</a:t>
              </a:r>
              <a:endParaRPr lang="en-US" dirty="0">
                <a:solidFill>
                  <a:schemeClr val="accent3">
                    <a:lumMod val="25000"/>
                  </a:schemeClr>
                </a:solidFill>
                <a:latin typeface="Cisco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1283" y="6293373"/>
              <a:ext cx="1483827" cy="461566"/>
            </a:xfrm>
            <a:prstGeom prst="rect">
              <a:avLst/>
            </a:prstGeom>
            <a:noFill/>
          </p:spPr>
          <p:txBody>
            <a:bodyPr wrap="none" lIns="68597" tIns="34298" rIns="68597" bIns="34298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25000"/>
                    </a:schemeClr>
                  </a:solidFill>
                  <a:latin typeface="Ciscolight"/>
                </a:rPr>
                <a:t>Providers</a:t>
              </a:r>
              <a:endParaRPr lang="en-US" dirty="0">
                <a:solidFill>
                  <a:schemeClr val="accent3">
                    <a:lumMod val="25000"/>
                  </a:schemeClr>
                </a:solidFill>
                <a:latin typeface="Cisco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06259" y="6293373"/>
              <a:ext cx="1227412" cy="461566"/>
            </a:xfrm>
            <a:prstGeom prst="rect">
              <a:avLst/>
            </a:prstGeom>
            <a:noFill/>
          </p:spPr>
          <p:txBody>
            <a:bodyPr wrap="none" lIns="68597" tIns="34298" rIns="68597" bIns="34298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25000"/>
                    </a:schemeClr>
                  </a:solidFill>
                  <a:latin typeface="Ciscolight"/>
                </a:rPr>
                <a:t>Internet</a:t>
              </a:r>
              <a:endParaRPr lang="en-US" dirty="0">
                <a:solidFill>
                  <a:schemeClr val="accent3">
                    <a:lumMod val="25000"/>
                  </a:schemeClr>
                </a:solidFill>
                <a:latin typeface="Ciscolight"/>
              </a:endParaRPr>
            </a:p>
          </p:txBody>
        </p:sp>
      </p:grpSp>
      <p:pic>
        <p:nvPicPr>
          <p:cNvPr id="12" name="Picture 15" descr="C:\Users\dancraw\Pictures\IPv6 Network\Private IPv4 Conn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660" y="3352689"/>
            <a:ext cx="2179411" cy="186977"/>
          </a:xfrm>
          <a:prstGeom prst="rect">
            <a:avLst/>
          </a:prstGeom>
          <a:noFill/>
        </p:spPr>
      </p:pic>
      <p:pic>
        <p:nvPicPr>
          <p:cNvPr id="13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311" y="3462511"/>
            <a:ext cx="2179411" cy="186977"/>
          </a:xfrm>
          <a:prstGeom prst="rect">
            <a:avLst/>
          </a:prstGeom>
          <a:noFill/>
        </p:spPr>
      </p:pic>
      <p:pic>
        <p:nvPicPr>
          <p:cNvPr id="14" name="Picture 15" descr="C:\Users\dancraw\Pictures\IPv6 Network\Private IPv4 Connection.png"/>
          <p:cNvPicPr>
            <a:picLocks noChangeAspect="1" noChangeArrowheads="1"/>
          </p:cNvPicPr>
          <p:nvPr/>
        </p:nvPicPr>
        <p:blipFill>
          <a:blip r:embed="rId2" cstate="print"/>
          <a:srcRect r="46239"/>
          <a:stretch>
            <a:fillRect/>
          </a:stretch>
        </p:blipFill>
        <p:spPr bwMode="auto">
          <a:xfrm>
            <a:off x="2153039" y="2004848"/>
            <a:ext cx="1171664" cy="186977"/>
          </a:xfrm>
          <a:prstGeom prst="rect">
            <a:avLst/>
          </a:prstGeom>
          <a:noFill/>
        </p:spPr>
      </p:pic>
      <p:pic>
        <p:nvPicPr>
          <p:cNvPr id="15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4614">
            <a:off x="2218863" y="2631940"/>
            <a:ext cx="2179411" cy="186977"/>
          </a:xfrm>
          <a:prstGeom prst="rect">
            <a:avLst/>
          </a:prstGeom>
          <a:noFill/>
        </p:spPr>
      </p:pic>
      <p:pic>
        <p:nvPicPr>
          <p:cNvPr id="16" name="Picture 15" descr="C:\Users\dancraw\Pictures\IPv6 Network\Private IPv4 Connection.png"/>
          <p:cNvPicPr>
            <a:picLocks noChangeAspect="1" noChangeArrowheads="1"/>
          </p:cNvPicPr>
          <p:nvPr/>
        </p:nvPicPr>
        <p:blipFill>
          <a:blip r:embed="rId2" cstate="print"/>
          <a:srcRect l="29093" t="-9022" r="21919" b="13057"/>
          <a:stretch>
            <a:fillRect/>
          </a:stretch>
        </p:blipFill>
        <p:spPr bwMode="auto">
          <a:xfrm>
            <a:off x="2234807" y="4633538"/>
            <a:ext cx="1067636" cy="179432"/>
          </a:xfrm>
          <a:prstGeom prst="rect">
            <a:avLst/>
          </a:prstGeom>
          <a:noFill/>
        </p:spPr>
      </p:pic>
      <p:pic>
        <p:nvPicPr>
          <p:cNvPr id="17" name="Picture 16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28250">
            <a:off x="2244527" y="4123166"/>
            <a:ext cx="2179411" cy="186977"/>
          </a:xfrm>
          <a:prstGeom prst="rect">
            <a:avLst/>
          </a:prstGeom>
          <a:noFill/>
        </p:spPr>
      </p:pic>
      <p:pic>
        <p:nvPicPr>
          <p:cNvPr id="18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582" y="3483352"/>
            <a:ext cx="2179411" cy="186977"/>
          </a:xfrm>
          <a:prstGeom prst="rect">
            <a:avLst/>
          </a:prstGeom>
          <a:noFill/>
        </p:spPr>
      </p:pic>
      <p:pic>
        <p:nvPicPr>
          <p:cNvPr id="19" name="Picture 16" descr="C:\Users\dancraw\Pictures\IPv6 Network\IPv4 Connection.png"/>
          <p:cNvPicPr>
            <a:picLocks noChangeAspect="1" noChangeArrowheads="1"/>
          </p:cNvPicPr>
          <p:nvPr/>
        </p:nvPicPr>
        <p:blipFill>
          <a:blip r:embed="rId4" cstate="print"/>
          <a:srcRect r="39267" b="10137"/>
          <a:stretch>
            <a:fillRect/>
          </a:stretch>
        </p:blipFill>
        <p:spPr bwMode="auto">
          <a:xfrm>
            <a:off x="5603748" y="3377189"/>
            <a:ext cx="1323623" cy="168022"/>
          </a:xfrm>
          <a:prstGeom prst="rect">
            <a:avLst/>
          </a:prstGeom>
          <a:noFill/>
        </p:spPr>
      </p:pic>
      <p:pic>
        <p:nvPicPr>
          <p:cNvPr id="20" name="Picture 11" descr="C:\Users\dancraw\Pictures\IPv6 Network\Generic IPv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436" y="2721156"/>
            <a:ext cx="1083751" cy="949175"/>
          </a:xfrm>
          <a:prstGeom prst="rect">
            <a:avLst/>
          </a:prstGeom>
          <a:noFill/>
        </p:spPr>
      </p:pic>
      <p:pic>
        <p:nvPicPr>
          <p:cNvPr id="21" name="Picture 12" descr="C:\Users\dancraw\Pictures\IPv6 Network\Generic Private IPv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840" y="2769918"/>
            <a:ext cx="1083751" cy="949175"/>
          </a:xfrm>
          <a:prstGeom prst="rect">
            <a:avLst/>
          </a:prstGeom>
          <a:noFill/>
        </p:spPr>
      </p:pic>
      <p:pic>
        <p:nvPicPr>
          <p:cNvPr id="22" name="Picture 12" descr="C:\Users\dancraw\Pictures\IPv6 Network\Generic Private IPv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840" y="1597463"/>
            <a:ext cx="1083751" cy="949175"/>
          </a:xfrm>
          <a:prstGeom prst="rect">
            <a:avLst/>
          </a:prstGeom>
          <a:noFill/>
        </p:spPr>
      </p:pic>
      <p:pic>
        <p:nvPicPr>
          <p:cNvPr id="23" name="Picture 10" descr="C:\Users\dancraw\Pictures\IPv6 Network\Generic IPv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4858" y="3174899"/>
            <a:ext cx="1083751" cy="949175"/>
          </a:xfrm>
          <a:prstGeom prst="rect">
            <a:avLst/>
          </a:prstGeom>
          <a:noFill/>
        </p:spPr>
      </p:pic>
      <p:pic>
        <p:nvPicPr>
          <p:cNvPr id="24" name="Picture 2" descr="C:\Users\dancraw\Pictures\IPv6 Network\Home IPv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8030" y="1804410"/>
            <a:ext cx="1083751" cy="949175"/>
          </a:xfrm>
          <a:prstGeom prst="rect">
            <a:avLst/>
          </a:prstGeom>
          <a:noFill/>
        </p:spPr>
      </p:pic>
      <p:pic>
        <p:nvPicPr>
          <p:cNvPr id="25" name="Picture 5" descr="C:\Users\dancraw\Pictures\IPv6 Network\Mobile IPv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8030" y="2970557"/>
            <a:ext cx="1083751" cy="949175"/>
          </a:xfrm>
          <a:prstGeom prst="rect">
            <a:avLst/>
          </a:prstGeom>
          <a:noFill/>
        </p:spPr>
      </p:pic>
      <p:pic>
        <p:nvPicPr>
          <p:cNvPr id="26" name="Picture 13" descr="C:\Users\dancraw\Pictures\IPv6 Network\IPv4 Private Tunne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4337" y="3352689"/>
            <a:ext cx="2179411" cy="186977"/>
          </a:xfrm>
          <a:prstGeom prst="rect">
            <a:avLst/>
          </a:prstGeom>
          <a:noFill/>
        </p:spPr>
      </p:pic>
      <p:pic>
        <p:nvPicPr>
          <p:cNvPr id="27" name="Picture 10" descr="C:\Users\dancraw\Pictures\IPv6 Network\B4 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8720" y="3154850"/>
            <a:ext cx="475984" cy="429320"/>
          </a:xfrm>
          <a:prstGeom prst="rect">
            <a:avLst/>
          </a:prstGeom>
          <a:noFill/>
        </p:spPr>
      </p:pic>
      <p:sp>
        <p:nvSpPr>
          <p:cNvPr id="28" name="TextBox 27"/>
          <p:cNvSpPr txBox="1">
            <a:spLocks noChangeAspect="1"/>
          </p:cNvSpPr>
          <p:nvPr/>
        </p:nvSpPr>
        <p:spPr>
          <a:xfrm>
            <a:off x="1674257" y="3059455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1686376" y="1905737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6991941" y="2842023"/>
            <a:ext cx="884331" cy="27701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IPv6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6493602" y="3422867"/>
            <a:ext cx="884331" cy="484892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2701" dirty="0" smtClean="0">
                <a:solidFill>
                  <a:schemeClr val="bg1"/>
                </a:solidFill>
              </a:rPr>
              <a:t>IPv4</a:t>
            </a:r>
            <a:endParaRPr lang="en-US" sz="270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674257" y="1642177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Private IPv4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1670042" y="2802585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Private IPv4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4" name="Picture 10" descr="C:\Users\dancraw\Pictures\IPv6 Network\Generic IPv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205" y="3947640"/>
            <a:ext cx="1083751" cy="949175"/>
          </a:xfrm>
          <a:prstGeom prst="rect">
            <a:avLst/>
          </a:prstGeom>
          <a:noFill/>
        </p:spPr>
      </p:pic>
      <p:pic>
        <p:nvPicPr>
          <p:cNvPr id="35" name="Picture 12" descr="C:\Users\dancraw\Pictures\IPv6 Network\Generic Private IPv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398" y="4169386"/>
            <a:ext cx="1083751" cy="949175"/>
          </a:xfrm>
          <a:prstGeom prst="rect">
            <a:avLst/>
          </a:prstGeom>
          <a:noFill/>
        </p:spPr>
      </p:pic>
      <p:sp>
        <p:nvSpPr>
          <p:cNvPr id="36" name="TextBox 35"/>
          <p:cNvSpPr txBox="1">
            <a:spLocks noChangeAspect="1"/>
          </p:cNvSpPr>
          <p:nvPr/>
        </p:nvSpPr>
        <p:spPr>
          <a:xfrm>
            <a:off x="1889646" y="4001484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IPv4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7" name="Picture 14" descr="C:\Users\dancraw\Pictures\IPv6 Network\Business IPv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64117" y="4366907"/>
            <a:ext cx="1083751" cy="949175"/>
          </a:xfrm>
          <a:prstGeom prst="rect">
            <a:avLst/>
          </a:prstGeom>
          <a:noFill/>
        </p:spPr>
      </p:pic>
      <p:sp>
        <p:nvSpPr>
          <p:cNvPr id="38" name="TextBox 37"/>
          <p:cNvSpPr txBox="1">
            <a:spLocks noChangeAspect="1"/>
          </p:cNvSpPr>
          <p:nvPr/>
        </p:nvSpPr>
        <p:spPr>
          <a:xfrm>
            <a:off x="1611290" y="4460361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1566751" y="4209287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Private IPv4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0" name="Picture 13" descr="C:\Users\dancraw\Pictures\IPv6 Network\IPv4 Private Tunne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748320">
            <a:off x="3116817" y="2591618"/>
            <a:ext cx="2675316" cy="229523"/>
          </a:xfrm>
          <a:prstGeom prst="rect">
            <a:avLst/>
          </a:prstGeom>
          <a:noFill/>
        </p:spPr>
      </p:pic>
      <p:pic>
        <p:nvPicPr>
          <p:cNvPr id="41" name="Picture 13" descr="C:\Users\dancraw\Pictures\IPv6 Network\IPv4 Private Tunne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54751">
            <a:off x="3055648" y="4090883"/>
            <a:ext cx="2675316" cy="229523"/>
          </a:xfrm>
          <a:prstGeom prst="rect">
            <a:avLst/>
          </a:prstGeom>
          <a:noFill/>
        </p:spPr>
      </p:pic>
      <p:pic>
        <p:nvPicPr>
          <p:cNvPr id="42" name="Picture 8" descr="C:\Users\dancraw\Pictures\IPv6 Network\Service Provider IPv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1005" y="2957470"/>
            <a:ext cx="1083751" cy="949175"/>
          </a:xfrm>
          <a:prstGeom prst="rect">
            <a:avLst/>
          </a:prstGeom>
          <a:noFill/>
        </p:spPr>
      </p:pic>
      <p:pic>
        <p:nvPicPr>
          <p:cNvPr id="43" name="Picture 10" descr="C:\Users\dancraw\Pictures\IPv6 Network\B4 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6224" y="1848663"/>
            <a:ext cx="475984" cy="429320"/>
          </a:xfrm>
          <a:prstGeom prst="rect">
            <a:avLst/>
          </a:prstGeom>
          <a:noFill/>
        </p:spPr>
      </p:pic>
      <p:pic>
        <p:nvPicPr>
          <p:cNvPr id="44" name="Picture 10" descr="C:\Users\dancraw\Pictures\IPv6 Network\B4 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31037" y="4491831"/>
            <a:ext cx="475984" cy="429320"/>
          </a:xfrm>
          <a:prstGeom prst="rect">
            <a:avLst/>
          </a:prstGeom>
          <a:noFill/>
        </p:spPr>
      </p:pic>
      <p:sp>
        <p:nvSpPr>
          <p:cNvPr id="45" name="TextBox 44"/>
          <p:cNvSpPr txBox="1">
            <a:spLocks noChangeAspect="1"/>
          </p:cNvSpPr>
          <p:nvPr/>
        </p:nvSpPr>
        <p:spPr>
          <a:xfrm>
            <a:off x="4329345" y="3039406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754312">
            <a:off x="3882687" y="2633914"/>
            <a:ext cx="1224077" cy="190518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788" dirty="0" smtClean="0">
                <a:solidFill>
                  <a:schemeClr val="bg1"/>
                </a:solidFill>
              </a:rPr>
              <a:t>IPv4 in IPv6 Tunnel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9981340">
            <a:off x="3836255" y="4100834"/>
            <a:ext cx="1224077" cy="190518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788" dirty="0" smtClean="0">
                <a:solidFill>
                  <a:schemeClr val="bg1"/>
                </a:solidFill>
              </a:rPr>
              <a:t>IPv4 in IPv6 Tunnel</a:t>
            </a:r>
            <a:endParaRPr lang="en-US" sz="788" dirty="0">
              <a:solidFill>
                <a:schemeClr val="bg1"/>
              </a:solidFill>
            </a:endParaRPr>
          </a:p>
        </p:txBody>
      </p:sp>
      <p:pic>
        <p:nvPicPr>
          <p:cNvPr id="48" name="Picture 11" descr="C:\Users\dancraw\Pictures\IPv6 Network\CGN Ico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4144" y="3083510"/>
            <a:ext cx="750374" cy="67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4370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ChangeAspect="1"/>
          </p:cNvSpPr>
          <p:nvPr/>
        </p:nvSpPr>
        <p:spPr>
          <a:xfrm>
            <a:off x="220881" y="457200"/>
            <a:ext cx="8580922" cy="628814"/>
          </a:xfrm>
          <a:prstGeom prst="rect">
            <a:avLst/>
          </a:prstGeom>
        </p:spPr>
        <p:txBody>
          <a:bodyPr vert="horz" lIns="61738" tIns="34298" rIns="61738" bIns="34298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IPv6 Residual Deployment (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4rd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4000">
                    <a:srgbClr val="01BBBB"/>
                  </a:gs>
                  <a:gs pos="100000">
                    <a:schemeClr val="accent4"/>
                  </a:gs>
                </a:gsLst>
                <a:lin ang="48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>
          <a:xfrm>
            <a:off x="719716" y="1779561"/>
            <a:ext cx="7618496" cy="4164039"/>
            <a:chOff x="959370" y="1230321"/>
            <a:chExt cx="10155351" cy="5550604"/>
          </a:xfrm>
        </p:grpSpPr>
        <p:sp>
          <p:nvSpPr>
            <p:cNvPr id="7" name="Rectangle 6"/>
            <p:cNvSpPr/>
            <p:nvPr/>
          </p:nvSpPr>
          <p:spPr>
            <a:xfrm>
              <a:off x="7914321" y="1230321"/>
              <a:ext cx="3200400" cy="5486396"/>
            </a:xfrm>
            <a:prstGeom prst="rect">
              <a:avLst/>
            </a:prstGeom>
            <a:gradFill>
              <a:gsLst>
                <a:gs pos="0">
                  <a:srgbClr val="5E9EFF">
                    <a:alpha val="30000"/>
                  </a:srgbClr>
                </a:gs>
                <a:gs pos="39999">
                  <a:srgbClr val="85C2FF">
                    <a:alpha val="20000"/>
                  </a:srgbClr>
                </a:gs>
                <a:gs pos="70000">
                  <a:srgbClr val="C4D6EB">
                    <a:alpha val="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2110" y="1294529"/>
              <a:ext cx="3200400" cy="5486396"/>
            </a:xfrm>
            <a:prstGeom prst="rect">
              <a:avLst/>
            </a:prstGeom>
            <a:gradFill>
              <a:gsLst>
                <a:gs pos="0">
                  <a:srgbClr val="5E9EFF">
                    <a:alpha val="30000"/>
                  </a:srgbClr>
                </a:gs>
                <a:gs pos="39999">
                  <a:srgbClr val="85C2FF">
                    <a:alpha val="20000"/>
                  </a:srgbClr>
                </a:gs>
                <a:gs pos="70000">
                  <a:srgbClr val="C4D6EB">
                    <a:alpha val="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9370" y="1230322"/>
              <a:ext cx="3200400" cy="5486397"/>
            </a:xfrm>
            <a:prstGeom prst="rect">
              <a:avLst/>
            </a:prstGeom>
            <a:gradFill>
              <a:gsLst>
                <a:gs pos="0">
                  <a:srgbClr val="5E9EFF">
                    <a:alpha val="30000"/>
                  </a:srgbClr>
                </a:gs>
                <a:gs pos="39999">
                  <a:srgbClr val="85C2FF">
                    <a:alpha val="20000"/>
                  </a:srgbClr>
                </a:gs>
                <a:gs pos="70000">
                  <a:srgbClr val="C4D6EB">
                    <a:alpha val="0"/>
                  </a:srgbClr>
                </a:gs>
                <a:gs pos="100000">
                  <a:srgbClr val="FFEBFA">
                    <a:alpha val="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23877" y="6293372"/>
              <a:ext cx="1808617" cy="461566"/>
            </a:xfrm>
            <a:prstGeom prst="rect">
              <a:avLst/>
            </a:prstGeom>
            <a:noFill/>
          </p:spPr>
          <p:txBody>
            <a:bodyPr wrap="none" lIns="68597" tIns="34298" rIns="68597" bIns="34298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25000"/>
                    </a:schemeClr>
                  </a:solidFill>
                  <a:latin typeface="Ciscolight"/>
                </a:rPr>
                <a:t>Subscribers</a:t>
              </a:r>
              <a:endParaRPr lang="en-US" dirty="0">
                <a:solidFill>
                  <a:schemeClr val="accent3">
                    <a:lumMod val="25000"/>
                  </a:schemeClr>
                </a:solidFill>
                <a:latin typeface="Cisco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1283" y="6293372"/>
              <a:ext cx="1483827" cy="461566"/>
            </a:xfrm>
            <a:prstGeom prst="rect">
              <a:avLst/>
            </a:prstGeom>
            <a:noFill/>
          </p:spPr>
          <p:txBody>
            <a:bodyPr wrap="none" lIns="68597" tIns="34298" rIns="68597" bIns="34298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25000"/>
                    </a:schemeClr>
                  </a:solidFill>
                  <a:latin typeface="Ciscolight"/>
                </a:rPr>
                <a:t>Providers</a:t>
              </a:r>
              <a:endParaRPr lang="en-US" dirty="0">
                <a:solidFill>
                  <a:schemeClr val="accent3">
                    <a:lumMod val="25000"/>
                  </a:schemeClr>
                </a:solidFill>
                <a:latin typeface="Cisco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06259" y="6293372"/>
              <a:ext cx="1227412" cy="461566"/>
            </a:xfrm>
            <a:prstGeom prst="rect">
              <a:avLst/>
            </a:prstGeom>
            <a:noFill/>
          </p:spPr>
          <p:txBody>
            <a:bodyPr wrap="none" lIns="68597" tIns="34298" rIns="68597" bIns="34298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25000"/>
                    </a:schemeClr>
                  </a:solidFill>
                  <a:latin typeface="Ciscolight"/>
                </a:rPr>
                <a:t>Internet</a:t>
              </a:r>
              <a:endParaRPr lang="en-US" dirty="0">
                <a:solidFill>
                  <a:schemeClr val="accent3">
                    <a:lumMod val="25000"/>
                  </a:schemeClr>
                </a:solidFill>
                <a:latin typeface="Ciscolight"/>
              </a:endParaRPr>
            </a:p>
          </p:txBody>
        </p:sp>
      </p:grpSp>
      <p:pic>
        <p:nvPicPr>
          <p:cNvPr id="13" name="Picture 15" descr="C:\Users\dancraw\Pictures\IPv6 Network\Private IPv4 Conn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660" y="3352689"/>
            <a:ext cx="2179411" cy="186977"/>
          </a:xfrm>
          <a:prstGeom prst="rect">
            <a:avLst/>
          </a:prstGeom>
          <a:noFill/>
        </p:spPr>
      </p:pic>
      <p:pic>
        <p:nvPicPr>
          <p:cNvPr id="14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53" y="3462511"/>
            <a:ext cx="2179411" cy="186977"/>
          </a:xfrm>
          <a:prstGeom prst="rect">
            <a:avLst/>
          </a:prstGeom>
          <a:noFill/>
        </p:spPr>
      </p:pic>
      <p:pic>
        <p:nvPicPr>
          <p:cNvPr id="15" name="Picture 15" descr="C:\Users\dancraw\Pictures\IPv6 Network\Private IPv4 Conn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50930">
            <a:off x="1777333" y="2408364"/>
            <a:ext cx="2179411" cy="186977"/>
          </a:xfrm>
          <a:prstGeom prst="rect">
            <a:avLst/>
          </a:prstGeom>
          <a:noFill/>
        </p:spPr>
      </p:pic>
      <p:pic>
        <p:nvPicPr>
          <p:cNvPr id="16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6090">
            <a:off x="2193894" y="2580325"/>
            <a:ext cx="2179411" cy="186977"/>
          </a:xfrm>
          <a:prstGeom prst="rect">
            <a:avLst/>
          </a:prstGeom>
          <a:noFill/>
        </p:spPr>
      </p:pic>
      <p:pic>
        <p:nvPicPr>
          <p:cNvPr id="17" name="Picture 15" descr="C:\Users\dancraw\Pictures\IPv6 Network\Private IPv4 Connection.png"/>
          <p:cNvPicPr>
            <a:picLocks noChangeAspect="1" noChangeArrowheads="1"/>
          </p:cNvPicPr>
          <p:nvPr/>
        </p:nvPicPr>
        <p:blipFill>
          <a:blip r:embed="rId2" cstate="print"/>
          <a:srcRect l="29093" t="-9022"/>
          <a:stretch>
            <a:fillRect/>
          </a:stretch>
        </p:blipFill>
        <p:spPr bwMode="auto">
          <a:xfrm rot="19384373">
            <a:off x="1949863" y="4449590"/>
            <a:ext cx="1545352" cy="203847"/>
          </a:xfrm>
          <a:prstGeom prst="rect">
            <a:avLst/>
          </a:prstGeom>
          <a:noFill/>
        </p:spPr>
      </p:pic>
      <p:pic>
        <p:nvPicPr>
          <p:cNvPr id="18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0173">
            <a:off x="2064424" y="4179235"/>
            <a:ext cx="2384333" cy="204558"/>
          </a:xfrm>
          <a:prstGeom prst="rect">
            <a:avLst/>
          </a:prstGeom>
          <a:noFill/>
        </p:spPr>
      </p:pic>
      <p:pic>
        <p:nvPicPr>
          <p:cNvPr id="19" name="Picture 17" descr="C:\Users\dancraw\Pictures\IPv6 Network\IPv6 Conn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582" y="3483352"/>
            <a:ext cx="2179411" cy="186977"/>
          </a:xfrm>
          <a:prstGeom prst="rect">
            <a:avLst/>
          </a:prstGeom>
          <a:noFill/>
        </p:spPr>
      </p:pic>
      <p:pic>
        <p:nvPicPr>
          <p:cNvPr id="20" name="Picture 16" descr="C:\Users\dancraw\Pictures\IPv6 Network\IPv4 Connection.png"/>
          <p:cNvPicPr>
            <a:picLocks noChangeAspect="1" noChangeArrowheads="1"/>
          </p:cNvPicPr>
          <p:nvPr/>
        </p:nvPicPr>
        <p:blipFill>
          <a:blip r:embed="rId4" cstate="print"/>
          <a:srcRect r="39267" b="10137"/>
          <a:stretch>
            <a:fillRect/>
          </a:stretch>
        </p:blipFill>
        <p:spPr bwMode="auto">
          <a:xfrm>
            <a:off x="5703369" y="3371646"/>
            <a:ext cx="1323623" cy="168022"/>
          </a:xfrm>
          <a:prstGeom prst="rect">
            <a:avLst/>
          </a:prstGeom>
          <a:noFill/>
        </p:spPr>
      </p:pic>
      <p:pic>
        <p:nvPicPr>
          <p:cNvPr id="21" name="Picture 11" descr="C:\Users\dancraw\Pictures\IPv6 Network\Generic IPv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436" y="2721156"/>
            <a:ext cx="1083751" cy="949175"/>
          </a:xfrm>
          <a:prstGeom prst="rect">
            <a:avLst/>
          </a:prstGeom>
          <a:noFill/>
        </p:spPr>
      </p:pic>
      <p:pic>
        <p:nvPicPr>
          <p:cNvPr id="22" name="Picture 12" descr="C:\Users\dancraw\Pictures\IPv6 Network\Generic Private IPv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840" y="2753585"/>
            <a:ext cx="1083751" cy="949175"/>
          </a:xfrm>
          <a:prstGeom prst="rect">
            <a:avLst/>
          </a:prstGeom>
          <a:noFill/>
        </p:spPr>
      </p:pic>
      <p:pic>
        <p:nvPicPr>
          <p:cNvPr id="23" name="Picture 12" descr="C:\Users\dancraw\Pictures\IPv6 Network\Generic Private IPv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840" y="1564797"/>
            <a:ext cx="1083751" cy="949175"/>
          </a:xfrm>
          <a:prstGeom prst="rect">
            <a:avLst/>
          </a:prstGeom>
          <a:noFill/>
        </p:spPr>
      </p:pic>
      <p:pic>
        <p:nvPicPr>
          <p:cNvPr id="24" name="Picture 10" descr="C:\Users\dancraw\Pictures\IPv6 Network\Generic IPv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4858" y="3174899"/>
            <a:ext cx="1083751" cy="949175"/>
          </a:xfrm>
          <a:prstGeom prst="rect">
            <a:avLst/>
          </a:prstGeom>
          <a:noFill/>
        </p:spPr>
      </p:pic>
      <p:pic>
        <p:nvPicPr>
          <p:cNvPr id="25" name="Picture 2" descr="C:\Users\dancraw\Pictures\IPv6 Network\Home IPv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8030" y="1804410"/>
            <a:ext cx="1083751" cy="949175"/>
          </a:xfrm>
          <a:prstGeom prst="rect">
            <a:avLst/>
          </a:prstGeom>
          <a:noFill/>
        </p:spPr>
      </p:pic>
      <p:pic>
        <p:nvPicPr>
          <p:cNvPr id="26" name="Picture 5" descr="C:\Users\dancraw\Pictures\IPv6 Network\Mobile IPv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8030" y="2970557"/>
            <a:ext cx="1083751" cy="949175"/>
          </a:xfrm>
          <a:prstGeom prst="rect">
            <a:avLst/>
          </a:prstGeom>
          <a:noFill/>
        </p:spPr>
      </p:pic>
      <p:pic>
        <p:nvPicPr>
          <p:cNvPr id="27" name="Picture 23" descr="C:\Users\dancraw\Pictures\IPv6 Network\Multipoint Tunnel Connection Private IPv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76870" y="2356020"/>
            <a:ext cx="3260417" cy="2154401"/>
          </a:xfrm>
          <a:prstGeom prst="rect">
            <a:avLst/>
          </a:prstGeom>
          <a:noFill/>
        </p:spPr>
      </p:pic>
      <p:pic>
        <p:nvPicPr>
          <p:cNvPr id="28" name="Picture 8" descr="C:\Users\dancraw\Pictures\IPv6 Network\Service Provider IPv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1005" y="2957470"/>
            <a:ext cx="1083751" cy="949175"/>
          </a:xfrm>
          <a:prstGeom prst="rect">
            <a:avLst/>
          </a:prstGeom>
          <a:noFill/>
        </p:spPr>
      </p:pic>
      <p:pic>
        <p:nvPicPr>
          <p:cNvPr id="29" name="Picture 28" descr="C:\Users\dancraw\Pictures\IPv6 Network\4rd BR 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31886" y="3169066"/>
            <a:ext cx="608433" cy="548783"/>
          </a:xfrm>
          <a:prstGeom prst="rect">
            <a:avLst/>
          </a:prstGeom>
          <a:noFill/>
        </p:spPr>
      </p:pic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611770" y="2308884"/>
            <a:ext cx="698839" cy="2164461"/>
            <a:chOff x="3481452" y="1935897"/>
            <a:chExt cx="931544" cy="2885201"/>
          </a:xfrm>
        </p:grpSpPr>
        <p:pic>
          <p:nvPicPr>
            <p:cNvPr id="31" name="Picture 18" descr="C:\Users\dancraw\Pictures\IPv6 Network\4rd CE NAT Ico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81452" y="4267500"/>
              <a:ext cx="613772" cy="553598"/>
            </a:xfrm>
            <a:prstGeom prst="rect">
              <a:avLst/>
            </a:prstGeom>
            <a:noFill/>
          </p:spPr>
        </p:pic>
        <p:pic>
          <p:nvPicPr>
            <p:cNvPr id="32" name="Picture 18" descr="C:\Users\dancraw\Pictures\IPv6 Network\4rd CE NAT Ico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99224" y="3022918"/>
              <a:ext cx="613772" cy="553598"/>
            </a:xfrm>
            <a:prstGeom prst="rect">
              <a:avLst/>
            </a:prstGeom>
            <a:noFill/>
          </p:spPr>
        </p:pic>
        <p:pic>
          <p:nvPicPr>
            <p:cNvPr id="33" name="Picture 18" descr="C:\Users\dancraw\Pictures\IPv6 Network\4rd CE NAT Ico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490142" y="1935897"/>
              <a:ext cx="613772" cy="553598"/>
            </a:xfrm>
            <a:prstGeom prst="rect">
              <a:avLst/>
            </a:prstGeom>
            <a:noFill/>
          </p:spPr>
        </p:pic>
      </p:grp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1675284" y="1622726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Private IPv4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1686260" y="1901224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1667118" y="3048299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1667118" y="2788222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Private IPv4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317885" y="3048299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6493602" y="3418814"/>
            <a:ext cx="884331" cy="484892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2701" dirty="0" smtClean="0">
                <a:solidFill>
                  <a:schemeClr val="bg1"/>
                </a:solidFill>
              </a:rPr>
              <a:t>IPv4</a:t>
            </a:r>
            <a:endParaRPr lang="en-US" sz="270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6984768" y="2893467"/>
            <a:ext cx="884331" cy="27701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350" dirty="0" smtClean="0">
                <a:solidFill>
                  <a:schemeClr val="bg1"/>
                </a:solidFill>
              </a:rPr>
              <a:t>IPv6</a:t>
            </a:r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41" name="Picture 10" descr="C:\Users\dancraw\Pictures\IPv6 Network\Generic IPv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205" y="3947640"/>
            <a:ext cx="1083751" cy="949175"/>
          </a:xfrm>
          <a:prstGeom prst="rect">
            <a:avLst/>
          </a:prstGeom>
          <a:noFill/>
        </p:spPr>
      </p:pic>
      <p:pic>
        <p:nvPicPr>
          <p:cNvPr id="42" name="Picture 12" descr="C:\Users\dancraw\Pictures\IPv6 Network\Generic Private IPv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398" y="4169386"/>
            <a:ext cx="1083751" cy="949175"/>
          </a:xfrm>
          <a:prstGeom prst="rect">
            <a:avLst/>
          </a:prstGeom>
          <a:noFill/>
        </p:spPr>
      </p:pic>
      <p:sp>
        <p:nvSpPr>
          <p:cNvPr id="43" name="TextBox 42"/>
          <p:cNvSpPr txBox="1">
            <a:spLocks noChangeAspect="1"/>
          </p:cNvSpPr>
          <p:nvPr/>
        </p:nvSpPr>
        <p:spPr>
          <a:xfrm>
            <a:off x="1889646" y="4001484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IPv4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4" name="Picture 14" descr="C:\Users\dancraw\Pictures\IPv6 Network\Business IPv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64117" y="4366907"/>
            <a:ext cx="1083751" cy="949175"/>
          </a:xfrm>
          <a:prstGeom prst="rect">
            <a:avLst/>
          </a:prstGeom>
          <a:noFill/>
        </p:spPr>
      </p:pic>
      <p:sp>
        <p:nvSpPr>
          <p:cNvPr id="45" name="TextBox 44"/>
          <p:cNvSpPr txBox="1">
            <a:spLocks noChangeAspect="1"/>
          </p:cNvSpPr>
          <p:nvPr/>
        </p:nvSpPr>
        <p:spPr>
          <a:xfrm>
            <a:off x="1611290" y="4460361"/>
            <a:ext cx="884331" cy="230849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IPv6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1566751" y="4209287"/>
            <a:ext cx="884331" cy="207765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Private IPv4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2618290" y="2302710"/>
            <a:ext cx="695894" cy="2170636"/>
            <a:chOff x="3490142" y="1927667"/>
            <a:chExt cx="927619" cy="2893431"/>
          </a:xfrm>
        </p:grpSpPr>
        <p:pic>
          <p:nvPicPr>
            <p:cNvPr id="48" name="Picture 2" descr="C:\Users\dancraw\Pictures\IPv6 Network\IVI NAT Icon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90142" y="1927667"/>
              <a:ext cx="618413" cy="557784"/>
            </a:xfrm>
            <a:prstGeom prst="rect">
              <a:avLst/>
            </a:prstGeom>
            <a:noFill/>
          </p:spPr>
        </p:pic>
        <p:pic>
          <p:nvPicPr>
            <p:cNvPr id="49" name="Picture 2" descr="C:\Users\dancraw\Pictures\IPv6 Network\IVI NAT Icon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99348" y="3022918"/>
              <a:ext cx="618413" cy="557784"/>
            </a:xfrm>
            <a:prstGeom prst="rect">
              <a:avLst/>
            </a:prstGeom>
            <a:noFill/>
          </p:spPr>
        </p:pic>
        <p:pic>
          <p:nvPicPr>
            <p:cNvPr id="50" name="Picture 2" descr="C:\Users\dancraw\Pictures\IPv6 Network\IVI NAT Icon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90142" y="4263314"/>
              <a:ext cx="618413" cy="557784"/>
            </a:xfrm>
            <a:prstGeom prst="rect">
              <a:avLst/>
            </a:prstGeom>
            <a:noFill/>
          </p:spPr>
        </p:pic>
      </p:grpSp>
      <p:pic>
        <p:nvPicPr>
          <p:cNvPr id="51" name="Picture 50" descr="C:\Users\dancraw\Pictures\IPv6 Network\IVI Ico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40709" y="3156830"/>
            <a:ext cx="608433" cy="548783"/>
          </a:xfrm>
          <a:prstGeom prst="rect">
            <a:avLst/>
          </a:prstGeom>
          <a:noFill/>
        </p:spPr>
      </p:pic>
      <p:sp>
        <p:nvSpPr>
          <p:cNvPr id="52" name="Title 1"/>
          <p:cNvSpPr txBox="1">
            <a:spLocks noChangeAspect="1"/>
          </p:cNvSpPr>
          <p:nvPr/>
        </p:nvSpPr>
        <p:spPr>
          <a:xfrm>
            <a:off x="182078" y="457200"/>
            <a:ext cx="8580922" cy="628814"/>
          </a:xfrm>
          <a:prstGeom prst="rect">
            <a:avLst/>
          </a:prstGeom>
        </p:spPr>
        <p:txBody>
          <a:bodyPr vert="horz" lIns="61738" tIns="34298" rIns="61738" bIns="34298" rtlCol="0" anchor="b" anchorCtr="0">
            <a:noAutofit/>
          </a:bodyPr>
          <a:lstStyle/>
          <a:p>
            <a:pPr lvl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IPv6 Dual IVI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dIVI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4000">
                    <a:srgbClr val="01BBBB"/>
                  </a:gs>
                  <a:gs pos="100000">
                    <a:schemeClr val="accent4"/>
                  </a:gs>
                </a:gsLst>
                <a:lin ang="48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64137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-1950794" y="609600"/>
            <a:ext cx="11094794" cy="544512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IPv6 → IPv4 + Port Mapping</a:t>
            </a:r>
            <a:endParaRPr kumimoji="0" lang="en-US" sz="2000" b="0" i="0" u="none" strike="noStrike" kern="1200" cap="none" spc="-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ight Brace 19"/>
          <p:cNvSpPr>
            <a:spLocks noChangeAspect="1"/>
          </p:cNvSpPr>
          <p:nvPr/>
        </p:nvSpPr>
        <p:spPr bwMode="auto">
          <a:xfrm rot="-5400000">
            <a:off x="2500671" y="445732"/>
            <a:ext cx="307261" cy="3530597"/>
          </a:xfrm>
          <a:prstGeom prst="rightBrace">
            <a:avLst>
              <a:gd name="adj1" fmla="val 53397"/>
              <a:gd name="adj2" fmla="val 50000"/>
            </a:avLst>
          </a:prstGeom>
          <a:noFill/>
          <a:ln w="14291">
            <a:solidFill>
              <a:srgbClr val="800000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9" name="TextBox 50"/>
          <p:cNvSpPr txBox="1">
            <a:spLocks noChangeAspect="1" noChangeArrowheads="1"/>
          </p:cNvSpPr>
          <p:nvPr/>
        </p:nvSpPr>
        <p:spPr bwMode="auto">
          <a:xfrm>
            <a:off x="1490135" y="1780385"/>
            <a:ext cx="2265985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350" dirty="0">
                <a:solidFill>
                  <a:srgbClr val="800000"/>
                </a:solidFill>
                <a:latin typeface="Calibri" charset="0"/>
              </a:rPr>
              <a:t>IPv6 Delegated Prefix (e.g., </a:t>
            </a:r>
            <a:r>
              <a:rPr lang="en-US" sz="1350" dirty="0" smtClean="0">
                <a:solidFill>
                  <a:srgbClr val="800000"/>
                </a:solidFill>
                <a:latin typeface="Calibri" charset="0"/>
              </a:rPr>
              <a:t>/X) </a:t>
            </a:r>
            <a:endParaRPr lang="en-US" sz="1350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75" name="Right Brace 19"/>
          <p:cNvSpPr>
            <a:spLocks noChangeAspect="1"/>
          </p:cNvSpPr>
          <p:nvPr/>
        </p:nvSpPr>
        <p:spPr bwMode="auto">
          <a:xfrm rot="16200000" flipH="1">
            <a:off x="1972612" y="3132789"/>
            <a:ext cx="425164" cy="2846387"/>
          </a:xfrm>
          <a:prstGeom prst="rightBrace">
            <a:avLst>
              <a:gd name="adj1" fmla="val 53107"/>
              <a:gd name="adj2" fmla="val 49787"/>
            </a:avLst>
          </a:prstGeom>
          <a:noFill/>
          <a:ln w="14291">
            <a:solidFill>
              <a:srgbClr val="800000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>
              <a:solidFill>
                <a:srgbClr val="B21A1A"/>
              </a:solidFill>
              <a:latin typeface="Calibri" charset="0"/>
            </a:endParaRPr>
          </a:p>
        </p:txBody>
      </p:sp>
      <p:sp>
        <p:nvSpPr>
          <p:cNvPr id="76" name="TextBox 50"/>
          <p:cNvSpPr txBox="1">
            <a:spLocks noChangeAspect="1" noChangeArrowheads="1"/>
          </p:cNvSpPr>
          <p:nvPr/>
        </p:nvSpPr>
        <p:spPr bwMode="auto">
          <a:xfrm>
            <a:off x="1676400" y="4752185"/>
            <a:ext cx="1038717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350" dirty="0">
                <a:solidFill>
                  <a:srgbClr val="B21A1A"/>
                </a:solidFill>
                <a:latin typeface="Calibri" charset="0"/>
              </a:rPr>
              <a:t>IPv4 Address</a:t>
            </a:r>
          </a:p>
        </p:txBody>
      </p:sp>
      <p:sp>
        <p:nvSpPr>
          <p:cNvPr id="77" name="TextBox 50"/>
          <p:cNvSpPr txBox="1">
            <a:spLocks noChangeAspect="1" noChangeArrowheads="1"/>
          </p:cNvSpPr>
          <p:nvPr/>
        </p:nvSpPr>
        <p:spPr bwMode="auto">
          <a:xfrm>
            <a:off x="4800600" y="4724400"/>
            <a:ext cx="434833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350" dirty="0">
                <a:solidFill>
                  <a:srgbClr val="B21A1A"/>
                </a:solidFill>
                <a:latin typeface="Calibri" charset="0"/>
              </a:rPr>
              <a:t>Port</a:t>
            </a:r>
          </a:p>
        </p:txBody>
      </p:sp>
      <p:sp>
        <p:nvSpPr>
          <p:cNvPr id="78" name="Right Brace 19"/>
          <p:cNvSpPr>
            <a:spLocks noChangeAspect="1"/>
          </p:cNvSpPr>
          <p:nvPr/>
        </p:nvSpPr>
        <p:spPr bwMode="auto">
          <a:xfrm rot="16200000" flipH="1">
            <a:off x="4783038" y="3532993"/>
            <a:ext cx="426354" cy="1894770"/>
          </a:xfrm>
          <a:prstGeom prst="rightBrace">
            <a:avLst>
              <a:gd name="adj1" fmla="val 52980"/>
              <a:gd name="adj2" fmla="val 49787"/>
            </a:avLst>
          </a:prstGeom>
          <a:noFill/>
          <a:ln w="14291">
            <a:solidFill>
              <a:srgbClr val="800000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>
              <a:solidFill>
                <a:srgbClr val="B21A1A"/>
              </a:solidFill>
              <a:latin typeface="Calibri" charset="0"/>
            </a:endParaRPr>
          </a:p>
        </p:txBody>
      </p:sp>
      <p:grpSp>
        <p:nvGrpSpPr>
          <p:cNvPr id="2" name="Group 108"/>
          <p:cNvGrpSpPr/>
          <p:nvPr/>
        </p:nvGrpSpPr>
        <p:grpSpPr>
          <a:xfrm>
            <a:off x="4468902" y="2559617"/>
            <a:ext cx="4375150" cy="563246"/>
            <a:chOff x="4468902" y="2559617"/>
            <a:chExt cx="4375150" cy="563246"/>
          </a:xfrm>
        </p:grpSpPr>
        <p:sp>
          <p:nvSpPr>
            <p:cNvPr id="61" name="Rectangle 60"/>
            <p:cNvSpPr/>
            <p:nvPr/>
          </p:nvSpPr>
          <p:spPr bwMode="auto">
            <a:xfrm>
              <a:off x="5148918" y="2560160"/>
              <a:ext cx="3695134" cy="3515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Interface ID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68902" y="2559617"/>
              <a:ext cx="682615" cy="3515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Subnet-ID</a:t>
              </a:r>
            </a:p>
          </p:txBody>
        </p:sp>
        <p:sp>
          <p:nvSpPr>
            <p:cNvPr id="63" name="TextBox 69"/>
            <p:cNvSpPr txBox="1">
              <a:spLocks noChangeArrowheads="1"/>
            </p:cNvSpPr>
            <p:nvPr/>
          </p:nvSpPr>
          <p:spPr bwMode="auto">
            <a:xfrm>
              <a:off x="4982210" y="2892014"/>
              <a:ext cx="772600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 64 (fixed)</a:t>
              </a:r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3168738" y="2336868"/>
            <a:ext cx="1414811" cy="850362"/>
            <a:chOff x="3168738" y="2336868"/>
            <a:chExt cx="1414811" cy="850362"/>
          </a:xfrm>
        </p:grpSpPr>
        <p:sp>
          <p:nvSpPr>
            <p:cNvPr id="66" name="TextBox 50"/>
            <p:cNvSpPr txBox="1">
              <a:spLocks noChangeArrowheads="1"/>
            </p:cNvSpPr>
            <p:nvPr/>
          </p:nvSpPr>
          <p:spPr bwMode="auto">
            <a:xfrm>
              <a:off x="3373343" y="2933298"/>
              <a:ext cx="783914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  </a:t>
              </a:r>
              <a:r>
                <a:rPr lang="en-US" sz="1200" dirty="0">
                  <a:solidFill>
                    <a:srgbClr val="008000"/>
                  </a:solidFill>
                  <a:latin typeface="Calibri" charset="0"/>
                </a:rPr>
                <a:t>“EA Bits”</a:t>
              </a:r>
            </a:p>
          </p:txBody>
        </p:sp>
        <p:sp>
          <p:nvSpPr>
            <p:cNvPr id="67" name="TextBox 68"/>
            <p:cNvSpPr txBox="1">
              <a:spLocks noChangeArrowheads="1"/>
            </p:cNvSpPr>
            <p:nvPr/>
          </p:nvSpPr>
          <p:spPr bwMode="auto">
            <a:xfrm>
              <a:off x="3453285" y="2336868"/>
              <a:ext cx="691532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Y - Z = a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168738" y="2562105"/>
              <a:ext cx="1290149" cy="345122"/>
            </a:xfrm>
            <a:prstGeom prst="rect">
              <a:avLst/>
            </a:prstGeom>
            <a:solidFill>
              <a:srgbClr val="008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01010101 111000</a:t>
              </a:r>
            </a:p>
          </p:txBody>
        </p:sp>
        <p:sp>
          <p:nvSpPr>
            <p:cNvPr id="65" name="TextBox 68"/>
            <p:cNvSpPr txBox="1">
              <a:spLocks noChangeArrowheads="1"/>
            </p:cNvSpPr>
            <p:nvPr/>
          </p:nvSpPr>
          <p:spPr bwMode="auto">
            <a:xfrm>
              <a:off x="4280199" y="2899887"/>
              <a:ext cx="303350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/Y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803753" y="2343017"/>
            <a:ext cx="2497183" cy="817788"/>
            <a:chOff x="803753" y="2343017"/>
            <a:chExt cx="2497183" cy="817788"/>
          </a:xfrm>
        </p:grpSpPr>
        <p:sp>
          <p:nvSpPr>
            <p:cNvPr id="70" name="Rectangle 69"/>
            <p:cNvSpPr/>
            <p:nvPr/>
          </p:nvSpPr>
          <p:spPr bwMode="auto">
            <a:xfrm>
              <a:off x="918471" y="2567679"/>
              <a:ext cx="2270774" cy="344634"/>
            </a:xfrm>
            <a:prstGeom prst="rect">
              <a:avLst/>
            </a:prstGeom>
            <a:solidFill>
              <a:srgbClr val="0000FF"/>
            </a:solidFill>
            <a:ln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350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2001:0DB8:00 </a:t>
              </a:r>
              <a:r>
                <a:rPr lang="en-US" sz="1350" dirty="0" smtClean="0">
                  <a:solidFill>
                    <a:srgbClr val="FFFFFF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/X</a:t>
              </a:r>
              <a:endParaRPr lang="en-US" sz="1350" dirty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3" name="TextBox 50"/>
            <p:cNvSpPr txBox="1">
              <a:spLocks noChangeArrowheads="1"/>
            </p:cNvSpPr>
            <p:nvPr/>
          </p:nvSpPr>
          <p:spPr bwMode="auto">
            <a:xfrm>
              <a:off x="1200247" y="2906873"/>
              <a:ext cx="1606693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200" dirty="0">
                  <a:solidFill>
                    <a:srgbClr val="0000FF"/>
                  </a:solidFill>
                  <a:latin typeface="Calibri" charset="0"/>
                </a:rPr>
                <a:t>Mapping Domain Prefix</a:t>
              </a:r>
            </a:p>
          </p:txBody>
        </p:sp>
        <p:sp>
          <p:nvSpPr>
            <p:cNvPr id="74" name="TextBox 68"/>
            <p:cNvSpPr txBox="1">
              <a:spLocks noChangeArrowheads="1"/>
            </p:cNvSpPr>
            <p:nvPr/>
          </p:nvSpPr>
          <p:spPr bwMode="auto">
            <a:xfrm>
              <a:off x="1170050" y="2343017"/>
              <a:ext cx="1741793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Size =</a:t>
              </a:r>
              <a:r>
                <a:rPr lang="en-US" sz="1050" i="1" dirty="0" smtClean="0">
                  <a:solidFill>
                    <a:schemeClr val="accent1"/>
                  </a:solidFill>
                </a:rPr>
                <a:t> X bits </a:t>
              </a:r>
              <a:r>
                <a:rPr lang="en-US" sz="1050" i="1" dirty="0">
                  <a:solidFill>
                    <a:schemeClr val="accent1"/>
                  </a:solidFill>
                </a:rPr>
                <a:t>(provisioned)</a:t>
              </a:r>
            </a:p>
          </p:txBody>
        </p:sp>
        <p:sp>
          <p:nvSpPr>
            <p:cNvPr id="71" name="TextBox 64"/>
            <p:cNvSpPr txBox="1">
              <a:spLocks noChangeArrowheads="1"/>
            </p:cNvSpPr>
            <p:nvPr/>
          </p:nvSpPr>
          <p:spPr bwMode="auto">
            <a:xfrm>
              <a:off x="803753" y="2884740"/>
              <a:ext cx="248784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72" name="TextBox 66"/>
            <p:cNvSpPr txBox="1">
              <a:spLocks noChangeArrowheads="1"/>
            </p:cNvSpPr>
            <p:nvPr/>
          </p:nvSpPr>
          <p:spPr bwMode="auto">
            <a:xfrm>
              <a:off x="2982866" y="2886272"/>
              <a:ext cx="318070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/X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111"/>
          <p:cNvGrpSpPr/>
          <p:nvPr/>
        </p:nvGrpSpPr>
        <p:grpSpPr>
          <a:xfrm>
            <a:off x="3897320" y="3513733"/>
            <a:ext cx="2167284" cy="778799"/>
            <a:chOff x="3897320" y="3513733"/>
            <a:chExt cx="2167284" cy="778799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002483" y="3752761"/>
              <a:ext cx="682468" cy="33830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   &gt; </a:t>
              </a: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0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475071" y="3747433"/>
              <a:ext cx="425057" cy="3432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XXXX</a:t>
              </a:r>
            </a:p>
          </p:txBody>
        </p:sp>
        <p:sp>
          <p:nvSpPr>
            <p:cNvPr id="86" name="TextBox 64"/>
            <p:cNvSpPr txBox="1">
              <a:spLocks noChangeArrowheads="1"/>
            </p:cNvSpPr>
            <p:nvPr/>
          </p:nvSpPr>
          <p:spPr bwMode="auto">
            <a:xfrm>
              <a:off x="5304042" y="4038600"/>
              <a:ext cx="470224" cy="253932"/>
            </a:xfrm>
            <a:prstGeom prst="rect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900" i="1" dirty="0" smtClean="0">
                  <a:solidFill>
                    <a:schemeClr val="accent1"/>
                  </a:solidFill>
                </a:rPr>
                <a:t>6+c</a:t>
              </a:r>
              <a:endParaRPr lang="en-US" sz="1000" i="1" dirty="0">
                <a:solidFill>
                  <a:schemeClr val="accent1"/>
                </a:solidFill>
              </a:endParaRPr>
            </a:p>
          </p:txBody>
        </p:sp>
        <p:sp>
          <p:nvSpPr>
            <p:cNvPr id="83" name="TextBox 68"/>
            <p:cNvSpPr txBox="1">
              <a:spLocks noChangeArrowheads="1"/>
            </p:cNvSpPr>
            <p:nvPr/>
          </p:nvSpPr>
          <p:spPr bwMode="auto">
            <a:xfrm>
              <a:off x="4053790" y="3513733"/>
              <a:ext cx="660302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6 (fixed)</a:t>
              </a:r>
            </a:p>
          </p:txBody>
        </p:sp>
        <p:sp>
          <p:nvSpPr>
            <p:cNvPr id="84" name="TextBox 64"/>
            <p:cNvSpPr txBox="1">
              <a:spLocks noChangeArrowheads="1"/>
            </p:cNvSpPr>
            <p:nvPr/>
          </p:nvSpPr>
          <p:spPr bwMode="auto">
            <a:xfrm>
              <a:off x="3897320" y="4056526"/>
              <a:ext cx="239778" cy="2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85" name="TextBox 64"/>
            <p:cNvSpPr txBox="1">
              <a:spLocks noChangeArrowheads="1"/>
            </p:cNvSpPr>
            <p:nvPr/>
          </p:nvSpPr>
          <p:spPr bwMode="auto">
            <a:xfrm>
              <a:off x="4563744" y="4058318"/>
              <a:ext cx="239778" cy="2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87" name="TextBox 64"/>
            <p:cNvSpPr txBox="1">
              <a:spLocks noChangeArrowheads="1"/>
            </p:cNvSpPr>
            <p:nvPr/>
          </p:nvSpPr>
          <p:spPr bwMode="auto">
            <a:xfrm>
              <a:off x="5753505" y="4049132"/>
              <a:ext cx="311099" cy="2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chemeClr val="accent1"/>
                  </a:solidFill>
                </a:rPr>
                <a:t>16</a:t>
              </a:r>
            </a:p>
          </p:txBody>
        </p:sp>
        <p:sp>
          <p:nvSpPr>
            <p:cNvPr id="88" name="TextBox 68"/>
            <p:cNvSpPr txBox="1">
              <a:spLocks noChangeArrowheads="1"/>
            </p:cNvSpPr>
            <p:nvPr/>
          </p:nvSpPr>
          <p:spPr bwMode="auto">
            <a:xfrm>
              <a:off x="5473908" y="3539068"/>
              <a:ext cx="435837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10</a:t>
              </a:r>
              <a:r>
                <a:rPr lang="en-US" sz="1050" i="1" dirty="0" smtClean="0">
                  <a:solidFill>
                    <a:schemeClr val="accent1"/>
                  </a:solidFill>
                </a:rPr>
                <a:t>-c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 109"/>
          <p:cNvGrpSpPr/>
          <p:nvPr/>
        </p:nvGrpSpPr>
        <p:grpSpPr>
          <a:xfrm>
            <a:off x="767242" y="3542145"/>
            <a:ext cx="2033224" cy="813018"/>
            <a:chOff x="767242" y="3542145"/>
            <a:chExt cx="2033224" cy="813018"/>
          </a:xfrm>
        </p:grpSpPr>
        <p:sp>
          <p:nvSpPr>
            <p:cNvPr id="90" name="Rectangle 89"/>
            <p:cNvSpPr/>
            <p:nvPr/>
          </p:nvSpPr>
          <p:spPr bwMode="auto">
            <a:xfrm>
              <a:off x="880037" y="3753912"/>
              <a:ext cx="1779667" cy="344725"/>
            </a:xfrm>
            <a:prstGeom prst="rect">
              <a:avLst/>
            </a:prstGeom>
            <a:solidFill>
              <a:srgbClr val="0000FF"/>
            </a:solidFill>
            <a:ln>
              <a:headEnd type="none" w="med" len="med"/>
              <a:tailEnd type="triangle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35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130.67.1 </a:t>
              </a:r>
              <a:r>
                <a:rPr lang="en-US" sz="1350" dirty="0" smtClean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/Z</a:t>
              </a:r>
              <a:endParaRPr lang="en-US" sz="1350" dirty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91" name="TextBox 50"/>
            <p:cNvSpPr txBox="1">
              <a:spLocks noChangeArrowheads="1"/>
            </p:cNvSpPr>
            <p:nvPr/>
          </p:nvSpPr>
          <p:spPr bwMode="auto">
            <a:xfrm>
              <a:off x="1362801" y="4101231"/>
              <a:ext cx="1179378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200" dirty="0">
                  <a:solidFill>
                    <a:srgbClr val="0000FF"/>
                  </a:solidFill>
                  <a:latin typeface="Calibri" charset="0"/>
                </a:rPr>
                <a:t>IPv4 Prefix </a:t>
              </a:r>
            </a:p>
          </p:txBody>
        </p:sp>
        <p:sp>
          <p:nvSpPr>
            <p:cNvPr id="92" name="TextBox 68"/>
            <p:cNvSpPr txBox="1">
              <a:spLocks noChangeArrowheads="1"/>
            </p:cNvSpPr>
            <p:nvPr/>
          </p:nvSpPr>
          <p:spPr bwMode="auto">
            <a:xfrm>
              <a:off x="988776" y="3542145"/>
              <a:ext cx="1318835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Z bits </a:t>
              </a:r>
              <a:r>
                <a:rPr lang="en-US" sz="1050" i="1" dirty="0">
                  <a:solidFill>
                    <a:schemeClr val="accent1"/>
                  </a:solidFill>
                </a:rPr>
                <a:t>(provisioned)</a:t>
              </a:r>
            </a:p>
          </p:txBody>
        </p:sp>
        <p:sp>
          <p:nvSpPr>
            <p:cNvPr id="93" name="TextBox 64"/>
            <p:cNvSpPr txBox="1">
              <a:spLocks noChangeArrowheads="1"/>
            </p:cNvSpPr>
            <p:nvPr/>
          </p:nvSpPr>
          <p:spPr bwMode="auto">
            <a:xfrm>
              <a:off x="767242" y="4071051"/>
              <a:ext cx="248784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94" name="TextBox 64"/>
            <p:cNvSpPr txBox="1">
              <a:spLocks noChangeArrowheads="1"/>
            </p:cNvSpPr>
            <p:nvPr/>
          </p:nvSpPr>
          <p:spPr bwMode="auto">
            <a:xfrm>
              <a:off x="2502244" y="4057833"/>
              <a:ext cx="298222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/Z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110"/>
          <p:cNvGrpSpPr/>
          <p:nvPr/>
        </p:nvGrpSpPr>
        <p:grpSpPr>
          <a:xfrm>
            <a:off x="2663916" y="3248941"/>
            <a:ext cx="2841992" cy="1145258"/>
            <a:chOff x="2663916" y="3248941"/>
            <a:chExt cx="2841992" cy="1145258"/>
          </a:xfrm>
        </p:grpSpPr>
        <p:sp>
          <p:nvSpPr>
            <p:cNvPr id="80" name="TextBox 36"/>
            <p:cNvSpPr txBox="1">
              <a:spLocks noChangeArrowheads="1"/>
            </p:cNvSpPr>
            <p:nvPr/>
          </p:nvSpPr>
          <p:spPr bwMode="auto">
            <a:xfrm>
              <a:off x="3751717" y="3767765"/>
              <a:ext cx="212247" cy="253932"/>
            </a:xfrm>
            <a:prstGeom prst="rect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+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672617" y="3753292"/>
              <a:ext cx="1077371" cy="345243"/>
            </a:xfrm>
            <a:prstGeom prst="rect">
              <a:avLst/>
            </a:prstGeom>
            <a:solidFill>
              <a:srgbClr val="008000"/>
            </a:solidFill>
            <a:ln>
              <a:headEnd type="none" w="med" len="med"/>
              <a:tailEnd type="triangl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01010101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698262" y="3754251"/>
              <a:ext cx="775662" cy="345243"/>
            </a:xfrm>
            <a:prstGeom prst="rect">
              <a:avLst/>
            </a:prstGeom>
            <a:solidFill>
              <a:srgbClr val="008000"/>
            </a:solidFill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111000</a:t>
              </a:r>
            </a:p>
          </p:txBody>
        </p:sp>
        <p:sp>
          <p:nvSpPr>
            <p:cNvPr id="98" name="Right Brace 19"/>
            <p:cNvSpPr>
              <a:spLocks/>
            </p:cNvSpPr>
            <p:nvPr/>
          </p:nvSpPr>
          <p:spPr bwMode="auto">
            <a:xfrm rot="16200000">
              <a:off x="3860357" y="2052500"/>
              <a:ext cx="408659" cy="2801541"/>
            </a:xfrm>
            <a:prstGeom prst="rightBrace">
              <a:avLst>
                <a:gd name="adj1" fmla="val 50024"/>
                <a:gd name="adj2" fmla="val 40230"/>
              </a:avLst>
            </a:prstGeom>
            <a:noFill/>
            <a:ln w="14291">
              <a:solidFill>
                <a:srgbClr val="008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txBody>
            <a:bodyPr vert="eaVert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9" name="TextBox 50"/>
            <p:cNvSpPr txBox="1">
              <a:spLocks noChangeArrowheads="1"/>
            </p:cNvSpPr>
            <p:nvPr/>
          </p:nvSpPr>
          <p:spPr bwMode="auto">
            <a:xfrm>
              <a:off x="2830592" y="4123333"/>
              <a:ext cx="784673" cy="253932"/>
            </a:xfrm>
            <a:prstGeom prst="rect">
              <a:avLst/>
            </a:prstGeom>
            <a:noFill/>
            <a:ln w="14291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200" dirty="0">
                  <a:solidFill>
                    <a:srgbClr val="008000"/>
                  </a:solidFill>
                  <a:latin typeface="Calibri" charset="0"/>
                </a:rPr>
                <a:t>IPv4 Suffix</a:t>
              </a:r>
            </a:p>
          </p:txBody>
        </p:sp>
        <p:sp>
          <p:nvSpPr>
            <p:cNvPr id="100" name="TextBox 68"/>
            <p:cNvSpPr txBox="1">
              <a:spLocks noChangeArrowheads="1"/>
            </p:cNvSpPr>
            <p:nvPr/>
          </p:nvSpPr>
          <p:spPr bwMode="auto">
            <a:xfrm>
              <a:off x="2773375" y="3538375"/>
              <a:ext cx="783974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32 – Z = </a:t>
              </a:r>
              <a:r>
                <a:rPr lang="en-US" sz="1050" i="1" dirty="0" err="1" smtClean="0">
                  <a:solidFill>
                    <a:schemeClr val="accent1"/>
                  </a:solidFill>
                </a:rPr>
                <a:t>b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  <p:sp>
          <p:nvSpPr>
            <p:cNvPr id="101" name="TextBox 68"/>
            <p:cNvSpPr txBox="1">
              <a:spLocks noChangeArrowheads="1"/>
            </p:cNvSpPr>
            <p:nvPr/>
          </p:nvSpPr>
          <p:spPr bwMode="auto">
            <a:xfrm>
              <a:off x="4764668" y="3513667"/>
              <a:ext cx="664115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 smtClean="0">
                  <a:solidFill>
                    <a:schemeClr val="accent1"/>
                  </a:solidFill>
                </a:rPr>
                <a:t>a - </a:t>
              </a:r>
              <a:r>
                <a:rPr lang="en-US" sz="1050" i="1" dirty="0" err="1" smtClean="0">
                  <a:solidFill>
                    <a:schemeClr val="accent1"/>
                  </a:solidFill>
                </a:rPr>
                <a:t>b</a:t>
              </a:r>
              <a:r>
                <a:rPr lang="en-US" sz="1050" i="1" dirty="0" smtClean="0">
                  <a:solidFill>
                    <a:schemeClr val="accent1"/>
                  </a:solidFill>
                </a:rPr>
                <a:t> = </a:t>
              </a:r>
              <a:r>
                <a:rPr lang="en-US" sz="1050" i="1" dirty="0" err="1" smtClean="0">
                  <a:solidFill>
                    <a:schemeClr val="accent1"/>
                  </a:solidFill>
                </a:rPr>
                <a:t>c</a:t>
              </a:r>
              <a:endParaRPr lang="en-US" sz="1050" i="1" dirty="0">
                <a:solidFill>
                  <a:schemeClr val="accent1"/>
                </a:solidFill>
              </a:endParaRPr>
            </a:p>
          </p:txBody>
        </p:sp>
        <p:sp>
          <p:nvSpPr>
            <p:cNvPr id="102" name="TextBox 50"/>
            <p:cNvSpPr txBox="1">
              <a:spLocks noChangeArrowheads="1"/>
            </p:cNvSpPr>
            <p:nvPr/>
          </p:nvSpPr>
          <p:spPr bwMode="auto">
            <a:xfrm>
              <a:off x="4677492" y="4140267"/>
              <a:ext cx="828416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>
                <a:defRPr/>
              </a:pPr>
              <a:r>
                <a:rPr lang="en-US" sz="1200" dirty="0">
                  <a:solidFill>
                    <a:srgbClr val="008000"/>
                  </a:solidFill>
                  <a:latin typeface="Calibri" charset="0"/>
                </a:rPr>
                <a:t>Port Set ID</a:t>
              </a:r>
            </a:p>
          </p:txBody>
        </p:sp>
        <p:sp>
          <p:nvSpPr>
            <p:cNvPr id="103" name="TextBox 64"/>
            <p:cNvSpPr txBox="1">
              <a:spLocks noChangeArrowheads="1"/>
            </p:cNvSpPr>
            <p:nvPr/>
          </p:nvSpPr>
          <p:spPr bwMode="auto">
            <a:xfrm>
              <a:off x="3527223" y="4052030"/>
              <a:ext cx="323671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>
                  <a:solidFill>
                    <a:schemeClr val="accent1"/>
                  </a:solidFill>
                </a:rPr>
                <a:t>32</a:t>
              </a:r>
            </a:p>
          </p:txBody>
        </p:sp>
      </p:grpSp>
      <p:sp>
        <p:nvSpPr>
          <p:cNvPr id="107" name="TextBox 84"/>
          <p:cNvSpPr txBox="1">
            <a:spLocks noChangeAspect="1" noChangeArrowheads="1"/>
          </p:cNvSpPr>
          <p:nvPr/>
        </p:nvSpPr>
        <p:spPr bwMode="auto">
          <a:xfrm>
            <a:off x="3752627" y="4523585"/>
            <a:ext cx="239523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4706151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-1950794" y="609600"/>
            <a:ext cx="11094794" cy="544512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IPv6 → IPv4 + Port Mapping</a:t>
            </a:r>
            <a:endParaRPr kumimoji="0" lang="en-US" sz="2000" b="0" i="0" u="none" strike="noStrike" kern="1200" cap="none" spc="-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ight Brace 19"/>
          <p:cNvSpPr>
            <a:spLocks noChangeAspect="1"/>
          </p:cNvSpPr>
          <p:nvPr/>
        </p:nvSpPr>
        <p:spPr bwMode="auto">
          <a:xfrm rot="-5400000">
            <a:off x="2500671" y="445732"/>
            <a:ext cx="307261" cy="3530597"/>
          </a:xfrm>
          <a:prstGeom prst="rightBrace">
            <a:avLst>
              <a:gd name="adj1" fmla="val 53397"/>
              <a:gd name="adj2" fmla="val 50000"/>
            </a:avLst>
          </a:prstGeom>
          <a:noFill/>
          <a:ln w="14291">
            <a:solidFill>
              <a:srgbClr val="800000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9" name="TextBox 50"/>
          <p:cNvSpPr txBox="1">
            <a:spLocks noChangeAspect="1" noChangeArrowheads="1"/>
          </p:cNvSpPr>
          <p:nvPr/>
        </p:nvSpPr>
        <p:spPr bwMode="auto">
          <a:xfrm>
            <a:off x="1490135" y="1780385"/>
            <a:ext cx="2394921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350" dirty="0">
                <a:solidFill>
                  <a:srgbClr val="800000"/>
                </a:solidFill>
                <a:latin typeface="Calibri" charset="0"/>
              </a:rPr>
              <a:t>IPv6 Delegated Prefix (e.g., /56) </a:t>
            </a:r>
          </a:p>
        </p:txBody>
      </p:sp>
      <p:sp>
        <p:nvSpPr>
          <p:cNvPr id="75" name="Right Brace 19"/>
          <p:cNvSpPr>
            <a:spLocks noChangeAspect="1"/>
          </p:cNvSpPr>
          <p:nvPr/>
        </p:nvSpPr>
        <p:spPr bwMode="auto">
          <a:xfrm rot="16200000" flipH="1">
            <a:off x="1972612" y="3132789"/>
            <a:ext cx="425164" cy="2846387"/>
          </a:xfrm>
          <a:prstGeom prst="rightBrace">
            <a:avLst>
              <a:gd name="adj1" fmla="val 53107"/>
              <a:gd name="adj2" fmla="val 49787"/>
            </a:avLst>
          </a:prstGeom>
          <a:noFill/>
          <a:ln w="14291">
            <a:solidFill>
              <a:srgbClr val="800000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>
              <a:solidFill>
                <a:srgbClr val="B21A1A"/>
              </a:solidFill>
              <a:latin typeface="Calibri" charset="0"/>
            </a:endParaRPr>
          </a:p>
        </p:txBody>
      </p:sp>
      <p:sp>
        <p:nvSpPr>
          <p:cNvPr id="76" name="TextBox 50"/>
          <p:cNvSpPr txBox="1">
            <a:spLocks noChangeAspect="1" noChangeArrowheads="1"/>
          </p:cNvSpPr>
          <p:nvPr/>
        </p:nvSpPr>
        <p:spPr bwMode="auto">
          <a:xfrm>
            <a:off x="1676400" y="4752185"/>
            <a:ext cx="1038717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350" dirty="0">
                <a:solidFill>
                  <a:srgbClr val="B21A1A"/>
                </a:solidFill>
                <a:latin typeface="Calibri" charset="0"/>
              </a:rPr>
              <a:t>IPv4 Address</a:t>
            </a:r>
          </a:p>
        </p:txBody>
      </p:sp>
      <p:sp>
        <p:nvSpPr>
          <p:cNvPr id="77" name="TextBox 50"/>
          <p:cNvSpPr txBox="1">
            <a:spLocks noChangeAspect="1" noChangeArrowheads="1"/>
          </p:cNvSpPr>
          <p:nvPr/>
        </p:nvSpPr>
        <p:spPr bwMode="auto">
          <a:xfrm>
            <a:off x="4800600" y="4724400"/>
            <a:ext cx="434833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350" dirty="0">
                <a:solidFill>
                  <a:srgbClr val="B21A1A"/>
                </a:solidFill>
                <a:latin typeface="Calibri" charset="0"/>
              </a:rPr>
              <a:t>Port</a:t>
            </a:r>
          </a:p>
        </p:txBody>
      </p:sp>
      <p:sp>
        <p:nvSpPr>
          <p:cNvPr id="78" name="Right Brace 19"/>
          <p:cNvSpPr>
            <a:spLocks noChangeAspect="1"/>
          </p:cNvSpPr>
          <p:nvPr/>
        </p:nvSpPr>
        <p:spPr bwMode="auto">
          <a:xfrm rot="16200000" flipH="1">
            <a:off x="4783038" y="3532993"/>
            <a:ext cx="426354" cy="1894770"/>
          </a:xfrm>
          <a:prstGeom prst="rightBrace">
            <a:avLst>
              <a:gd name="adj1" fmla="val 52980"/>
              <a:gd name="adj2" fmla="val 49787"/>
            </a:avLst>
          </a:prstGeom>
          <a:noFill/>
          <a:ln w="14291">
            <a:solidFill>
              <a:srgbClr val="800000"/>
            </a:solidFill>
            <a:round/>
            <a:headEnd/>
            <a:tailEnd/>
          </a:ln>
        </p:spPr>
        <p:txBody>
          <a:bodyPr vert="eaVert">
            <a:prstTxWarp prst="textNoShape">
              <a:avLst/>
            </a:prstTxWarp>
          </a:bodyPr>
          <a:lstStyle/>
          <a:p>
            <a:endParaRPr lang="en-US">
              <a:solidFill>
                <a:srgbClr val="B21A1A"/>
              </a:solidFill>
              <a:latin typeface="Calibri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4468902" y="2559617"/>
            <a:ext cx="4375150" cy="563246"/>
            <a:chOff x="4468902" y="2559617"/>
            <a:chExt cx="4375150" cy="563246"/>
          </a:xfrm>
        </p:grpSpPr>
        <p:sp>
          <p:nvSpPr>
            <p:cNvPr id="61" name="Rectangle 60"/>
            <p:cNvSpPr/>
            <p:nvPr/>
          </p:nvSpPr>
          <p:spPr bwMode="auto">
            <a:xfrm>
              <a:off x="5148918" y="2560160"/>
              <a:ext cx="3695134" cy="3515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Interface ID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68902" y="2559617"/>
              <a:ext cx="682615" cy="3515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Subnet-ID</a:t>
              </a:r>
            </a:p>
          </p:txBody>
        </p:sp>
        <p:sp>
          <p:nvSpPr>
            <p:cNvPr id="63" name="TextBox 69"/>
            <p:cNvSpPr txBox="1">
              <a:spLocks noChangeArrowheads="1"/>
            </p:cNvSpPr>
            <p:nvPr/>
          </p:nvSpPr>
          <p:spPr bwMode="auto">
            <a:xfrm>
              <a:off x="4982210" y="2892014"/>
              <a:ext cx="772600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 64 (fixed)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68738" y="2336868"/>
            <a:ext cx="1477206" cy="850362"/>
            <a:chOff x="3168738" y="2336868"/>
            <a:chExt cx="1477206" cy="850362"/>
          </a:xfrm>
        </p:grpSpPr>
        <p:sp>
          <p:nvSpPr>
            <p:cNvPr id="66" name="TextBox 50"/>
            <p:cNvSpPr txBox="1">
              <a:spLocks noChangeArrowheads="1"/>
            </p:cNvSpPr>
            <p:nvPr/>
          </p:nvSpPr>
          <p:spPr bwMode="auto">
            <a:xfrm>
              <a:off x="3373343" y="2933298"/>
              <a:ext cx="783914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  </a:t>
              </a:r>
              <a:r>
                <a:rPr lang="en-US" sz="1200" dirty="0">
                  <a:solidFill>
                    <a:srgbClr val="008000"/>
                  </a:solidFill>
                  <a:latin typeface="Calibri" charset="0"/>
                </a:rPr>
                <a:t>“EA Bits”</a:t>
              </a:r>
            </a:p>
          </p:txBody>
        </p:sp>
        <p:sp>
          <p:nvSpPr>
            <p:cNvPr id="67" name="TextBox 68"/>
            <p:cNvSpPr txBox="1">
              <a:spLocks noChangeArrowheads="1"/>
            </p:cNvSpPr>
            <p:nvPr/>
          </p:nvSpPr>
          <p:spPr bwMode="auto">
            <a:xfrm>
              <a:off x="3453285" y="2336868"/>
              <a:ext cx="821516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56-42 = 14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168738" y="2562105"/>
              <a:ext cx="1290149" cy="345122"/>
            </a:xfrm>
            <a:prstGeom prst="rect">
              <a:avLst/>
            </a:prstGeom>
            <a:solidFill>
              <a:srgbClr val="008000"/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01010101 111000</a:t>
              </a:r>
            </a:p>
          </p:txBody>
        </p:sp>
        <p:sp>
          <p:nvSpPr>
            <p:cNvPr id="65" name="TextBox 68"/>
            <p:cNvSpPr txBox="1">
              <a:spLocks noChangeArrowheads="1"/>
            </p:cNvSpPr>
            <p:nvPr/>
          </p:nvSpPr>
          <p:spPr bwMode="auto">
            <a:xfrm>
              <a:off x="4280199" y="2899887"/>
              <a:ext cx="365745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/56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03753" y="2343017"/>
            <a:ext cx="2502784" cy="817788"/>
            <a:chOff x="803753" y="2343017"/>
            <a:chExt cx="2502784" cy="817788"/>
          </a:xfrm>
        </p:grpSpPr>
        <p:sp>
          <p:nvSpPr>
            <p:cNvPr id="70" name="Rectangle 69"/>
            <p:cNvSpPr/>
            <p:nvPr/>
          </p:nvSpPr>
          <p:spPr bwMode="auto">
            <a:xfrm>
              <a:off x="918471" y="2567679"/>
              <a:ext cx="2270774" cy="344634"/>
            </a:xfrm>
            <a:prstGeom prst="rect">
              <a:avLst/>
            </a:prstGeom>
            <a:solidFill>
              <a:srgbClr val="0000FF"/>
            </a:solidFill>
            <a:ln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350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2001:0DB8:00 </a:t>
              </a:r>
              <a:r>
                <a:rPr lang="en-US" sz="1350" dirty="0" smtClean="0">
                  <a:solidFill>
                    <a:srgbClr val="FFFFFF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/42</a:t>
              </a:r>
              <a:endParaRPr lang="en-US" sz="1350" dirty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3" name="TextBox 50"/>
            <p:cNvSpPr txBox="1">
              <a:spLocks noChangeArrowheads="1"/>
            </p:cNvSpPr>
            <p:nvPr/>
          </p:nvSpPr>
          <p:spPr bwMode="auto">
            <a:xfrm>
              <a:off x="1200247" y="2906873"/>
              <a:ext cx="1606693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200" dirty="0">
                  <a:solidFill>
                    <a:srgbClr val="0000FF"/>
                  </a:solidFill>
                  <a:latin typeface="Calibri" charset="0"/>
                </a:rPr>
                <a:t>Mapping Domain Prefix</a:t>
              </a:r>
            </a:p>
          </p:txBody>
        </p:sp>
        <p:sp>
          <p:nvSpPr>
            <p:cNvPr id="74" name="TextBox 68"/>
            <p:cNvSpPr txBox="1">
              <a:spLocks noChangeArrowheads="1"/>
            </p:cNvSpPr>
            <p:nvPr/>
          </p:nvSpPr>
          <p:spPr bwMode="auto">
            <a:xfrm>
              <a:off x="1170050" y="2343017"/>
              <a:ext cx="1801756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r>
                <a:rPr lang="en-US" sz="1050" i="1" dirty="0">
                  <a:solidFill>
                    <a:schemeClr val="accent1"/>
                  </a:solidFill>
                </a:rPr>
                <a:t>Size = 42 bits (provisioned)</a:t>
              </a:r>
            </a:p>
          </p:txBody>
        </p:sp>
        <p:sp>
          <p:nvSpPr>
            <p:cNvPr id="71" name="TextBox 64"/>
            <p:cNvSpPr txBox="1">
              <a:spLocks noChangeArrowheads="1"/>
            </p:cNvSpPr>
            <p:nvPr/>
          </p:nvSpPr>
          <p:spPr bwMode="auto">
            <a:xfrm>
              <a:off x="803753" y="2884740"/>
              <a:ext cx="248784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72" name="TextBox 66"/>
            <p:cNvSpPr txBox="1">
              <a:spLocks noChangeArrowheads="1"/>
            </p:cNvSpPr>
            <p:nvPr/>
          </p:nvSpPr>
          <p:spPr bwMode="auto">
            <a:xfrm>
              <a:off x="2982866" y="2886272"/>
              <a:ext cx="323671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>
                  <a:solidFill>
                    <a:schemeClr val="accent1"/>
                  </a:solidFill>
                </a:rPr>
                <a:t>42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897320" y="3505266"/>
            <a:ext cx="2214462" cy="787266"/>
            <a:chOff x="3897320" y="3505266"/>
            <a:chExt cx="2214462" cy="787266"/>
          </a:xfrm>
        </p:grpSpPr>
        <p:sp>
          <p:nvSpPr>
            <p:cNvPr id="81" name="Rectangle 80"/>
            <p:cNvSpPr/>
            <p:nvPr/>
          </p:nvSpPr>
          <p:spPr bwMode="auto">
            <a:xfrm>
              <a:off x="4002483" y="3752761"/>
              <a:ext cx="682468" cy="33830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   &gt; </a:t>
              </a:r>
              <a:r>
                <a:rPr lang="en-US" sz="12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0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475071" y="3747433"/>
              <a:ext cx="425057" cy="3432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XXXX</a:t>
              </a:r>
            </a:p>
          </p:txBody>
        </p:sp>
        <p:sp>
          <p:nvSpPr>
            <p:cNvPr id="86" name="TextBox 64"/>
            <p:cNvSpPr txBox="1">
              <a:spLocks noChangeArrowheads="1"/>
            </p:cNvSpPr>
            <p:nvPr/>
          </p:nvSpPr>
          <p:spPr bwMode="auto">
            <a:xfrm>
              <a:off x="5334000" y="4038600"/>
              <a:ext cx="470224" cy="253932"/>
            </a:xfrm>
            <a:prstGeom prst="rect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900" i="1" dirty="0">
                  <a:solidFill>
                    <a:schemeClr val="accent1"/>
                  </a:solidFill>
                </a:rPr>
                <a:t>12</a:t>
              </a:r>
              <a:endParaRPr lang="en-US" sz="1000" i="1" dirty="0">
                <a:solidFill>
                  <a:schemeClr val="accent1"/>
                </a:solidFill>
              </a:endParaRPr>
            </a:p>
          </p:txBody>
        </p:sp>
        <p:sp>
          <p:nvSpPr>
            <p:cNvPr id="83" name="TextBox 68"/>
            <p:cNvSpPr txBox="1">
              <a:spLocks noChangeArrowheads="1"/>
            </p:cNvSpPr>
            <p:nvPr/>
          </p:nvSpPr>
          <p:spPr bwMode="auto">
            <a:xfrm>
              <a:off x="4053790" y="3505266"/>
              <a:ext cx="660302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6 (fixed)</a:t>
              </a:r>
            </a:p>
          </p:txBody>
        </p:sp>
        <p:sp>
          <p:nvSpPr>
            <p:cNvPr id="84" name="TextBox 64"/>
            <p:cNvSpPr txBox="1">
              <a:spLocks noChangeArrowheads="1"/>
            </p:cNvSpPr>
            <p:nvPr/>
          </p:nvSpPr>
          <p:spPr bwMode="auto">
            <a:xfrm>
              <a:off x="3897320" y="4056526"/>
              <a:ext cx="239778" cy="2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85" name="TextBox 64"/>
            <p:cNvSpPr txBox="1">
              <a:spLocks noChangeArrowheads="1"/>
            </p:cNvSpPr>
            <p:nvPr/>
          </p:nvSpPr>
          <p:spPr bwMode="auto">
            <a:xfrm>
              <a:off x="4563744" y="4058318"/>
              <a:ext cx="239778" cy="2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87" name="TextBox 64"/>
            <p:cNvSpPr txBox="1">
              <a:spLocks noChangeArrowheads="1"/>
            </p:cNvSpPr>
            <p:nvPr/>
          </p:nvSpPr>
          <p:spPr bwMode="auto">
            <a:xfrm>
              <a:off x="5753505" y="4049132"/>
              <a:ext cx="311099" cy="2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i="1" dirty="0">
                  <a:solidFill>
                    <a:schemeClr val="accent1"/>
                  </a:solidFill>
                </a:rPr>
                <a:t>16</a:t>
              </a:r>
            </a:p>
          </p:txBody>
        </p:sp>
        <p:sp>
          <p:nvSpPr>
            <p:cNvPr id="88" name="TextBox 68"/>
            <p:cNvSpPr txBox="1">
              <a:spLocks noChangeArrowheads="1"/>
            </p:cNvSpPr>
            <p:nvPr/>
          </p:nvSpPr>
          <p:spPr bwMode="auto">
            <a:xfrm>
              <a:off x="5440040" y="3522134"/>
              <a:ext cx="671742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10-6 = 4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67242" y="3542145"/>
            <a:ext cx="2058673" cy="813018"/>
            <a:chOff x="767242" y="3542145"/>
            <a:chExt cx="2058673" cy="813018"/>
          </a:xfrm>
        </p:grpSpPr>
        <p:sp>
          <p:nvSpPr>
            <p:cNvPr id="90" name="Rectangle 89"/>
            <p:cNvSpPr/>
            <p:nvPr/>
          </p:nvSpPr>
          <p:spPr bwMode="auto">
            <a:xfrm>
              <a:off x="880037" y="3753912"/>
              <a:ext cx="1779667" cy="344725"/>
            </a:xfrm>
            <a:prstGeom prst="rect">
              <a:avLst/>
            </a:prstGeom>
            <a:solidFill>
              <a:srgbClr val="0000FF"/>
            </a:solidFill>
            <a:ln>
              <a:headEnd type="none" w="med" len="med"/>
              <a:tailEnd type="triangle" w="med" len="med"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35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130.67.1 /24</a:t>
              </a:r>
            </a:p>
          </p:txBody>
        </p:sp>
        <p:sp>
          <p:nvSpPr>
            <p:cNvPr id="91" name="TextBox 50"/>
            <p:cNvSpPr txBox="1">
              <a:spLocks noChangeArrowheads="1"/>
            </p:cNvSpPr>
            <p:nvPr/>
          </p:nvSpPr>
          <p:spPr bwMode="auto">
            <a:xfrm>
              <a:off x="1362801" y="4101231"/>
              <a:ext cx="1179378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200" dirty="0">
                  <a:solidFill>
                    <a:srgbClr val="0000FF"/>
                  </a:solidFill>
                  <a:latin typeface="Calibri" charset="0"/>
                </a:rPr>
                <a:t>IPv4 Prefix </a:t>
              </a:r>
            </a:p>
          </p:txBody>
        </p:sp>
        <p:sp>
          <p:nvSpPr>
            <p:cNvPr id="92" name="TextBox 68"/>
            <p:cNvSpPr txBox="1">
              <a:spLocks noChangeArrowheads="1"/>
            </p:cNvSpPr>
            <p:nvPr/>
          </p:nvSpPr>
          <p:spPr bwMode="auto">
            <a:xfrm>
              <a:off x="988776" y="3542145"/>
              <a:ext cx="1386359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>
                  <a:solidFill>
                    <a:schemeClr val="accent1"/>
                  </a:solidFill>
                </a:rPr>
                <a:t>24 bits (provisioned)</a:t>
              </a:r>
            </a:p>
          </p:txBody>
        </p:sp>
        <p:sp>
          <p:nvSpPr>
            <p:cNvPr id="93" name="TextBox 64"/>
            <p:cNvSpPr txBox="1">
              <a:spLocks noChangeArrowheads="1"/>
            </p:cNvSpPr>
            <p:nvPr/>
          </p:nvSpPr>
          <p:spPr bwMode="auto">
            <a:xfrm>
              <a:off x="767242" y="4071051"/>
              <a:ext cx="248784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94" name="TextBox 64"/>
            <p:cNvSpPr txBox="1">
              <a:spLocks noChangeArrowheads="1"/>
            </p:cNvSpPr>
            <p:nvPr/>
          </p:nvSpPr>
          <p:spPr bwMode="auto">
            <a:xfrm>
              <a:off x="2502244" y="4057833"/>
              <a:ext cx="323671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24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663916" y="3248941"/>
            <a:ext cx="2841992" cy="1145258"/>
            <a:chOff x="2663916" y="3248941"/>
            <a:chExt cx="2841992" cy="1145258"/>
          </a:xfrm>
        </p:grpSpPr>
        <p:sp>
          <p:nvSpPr>
            <p:cNvPr id="80" name="TextBox 36"/>
            <p:cNvSpPr txBox="1">
              <a:spLocks noChangeArrowheads="1"/>
            </p:cNvSpPr>
            <p:nvPr/>
          </p:nvSpPr>
          <p:spPr bwMode="auto">
            <a:xfrm>
              <a:off x="3751717" y="3767765"/>
              <a:ext cx="212247" cy="253932"/>
            </a:xfrm>
            <a:prstGeom prst="rect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+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672617" y="3753292"/>
              <a:ext cx="1077371" cy="345243"/>
            </a:xfrm>
            <a:prstGeom prst="rect">
              <a:avLst/>
            </a:prstGeom>
            <a:solidFill>
              <a:srgbClr val="008000"/>
            </a:solidFill>
            <a:ln>
              <a:headEnd type="none" w="med" len="med"/>
              <a:tailEnd type="triangle" w="med" len="med"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01010101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698262" y="3754251"/>
              <a:ext cx="775662" cy="345243"/>
            </a:xfrm>
            <a:prstGeom prst="rect">
              <a:avLst/>
            </a:prstGeom>
            <a:solidFill>
              <a:srgbClr val="008000"/>
            </a:solidFill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61609" tIns="30803" rIns="61609" bIns="30803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35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ＭＳ Ｐゴシック" pitchFamily="-97" charset="-128"/>
                </a:rPr>
                <a:t>111000</a:t>
              </a:r>
            </a:p>
          </p:txBody>
        </p:sp>
        <p:sp>
          <p:nvSpPr>
            <p:cNvPr id="98" name="Right Brace 19"/>
            <p:cNvSpPr>
              <a:spLocks/>
            </p:cNvSpPr>
            <p:nvPr/>
          </p:nvSpPr>
          <p:spPr bwMode="auto">
            <a:xfrm rot="16200000">
              <a:off x="3860357" y="2052500"/>
              <a:ext cx="408659" cy="2801541"/>
            </a:xfrm>
            <a:prstGeom prst="rightBrace">
              <a:avLst>
                <a:gd name="adj1" fmla="val 50024"/>
                <a:gd name="adj2" fmla="val 40230"/>
              </a:avLst>
            </a:prstGeom>
            <a:noFill/>
            <a:ln w="14291">
              <a:solidFill>
                <a:srgbClr val="008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txBody>
            <a:bodyPr vert="eaVert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99" name="TextBox 50"/>
            <p:cNvSpPr txBox="1">
              <a:spLocks noChangeArrowheads="1"/>
            </p:cNvSpPr>
            <p:nvPr/>
          </p:nvSpPr>
          <p:spPr bwMode="auto">
            <a:xfrm>
              <a:off x="2830592" y="4123333"/>
              <a:ext cx="784673" cy="253932"/>
            </a:xfrm>
            <a:prstGeom prst="rect">
              <a:avLst/>
            </a:prstGeom>
            <a:noFill/>
            <a:ln w="14291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" h="63500"/>
            </a:sp3d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sz="1200" dirty="0">
                  <a:solidFill>
                    <a:srgbClr val="008000"/>
                  </a:solidFill>
                  <a:latin typeface="Calibri" charset="0"/>
                </a:rPr>
                <a:t>IPv4 Suffix</a:t>
              </a:r>
            </a:p>
          </p:txBody>
        </p:sp>
        <p:sp>
          <p:nvSpPr>
            <p:cNvPr id="100" name="TextBox 68"/>
            <p:cNvSpPr txBox="1">
              <a:spLocks noChangeArrowheads="1"/>
            </p:cNvSpPr>
            <p:nvPr/>
          </p:nvSpPr>
          <p:spPr bwMode="auto">
            <a:xfrm>
              <a:off x="2773375" y="3538375"/>
              <a:ext cx="746629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32-24 = 8</a:t>
              </a:r>
            </a:p>
          </p:txBody>
        </p:sp>
        <p:sp>
          <p:nvSpPr>
            <p:cNvPr id="101" name="TextBox 68"/>
            <p:cNvSpPr txBox="1">
              <a:spLocks noChangeArrowheads="1"/>
            </p:cNvSpPr>
            <p:nvPr/>
          </p:nvSpPr>
          <p:spPr bwMode="auto">
            <a:xfrm>
              <a:off x="4696932" y="3530601"/>
              <a:ext cx="671742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chemeClr val="accent1"/>
                  </a:solidFill>
                </a:rPr>
                <a:t>14-8 = 6</a:t>
              </a:r>
            </a:p>
          </p:txBody>
        </p:sp>
        <p:sp>
          <p:nvSpPr>
            <p:cNvPr id="102" name="TextBox 50"/>
            <p:cNvSpPr txBox="1">
              <a:spLocks noChangeArrowheads="1"/>
            </p:cNvSpPr>
            <p:nvPr/>
          </p:nvSpPr>
          <p:spPr bwMode="auto">
            <a:xfrm>
              <a:off x="4677492" y="4140267"/>
              <a:ext cx="828416" cy="25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 defTabSz="457200">
                <a:defRPr/>
              </a:pPr>
              <a:r>
                <a:rPr lang="en-US" sz="1200" dirty="0">
                  <a:solidFill>
                    <a:srgbClr val="008000"/>
                  </a:solidFill>
                  <a:latin typeface="Calibri" charset="0"/>
                </a:rPr>
                <a:t>Port Set ID</a:t>
              </a:r>
            </a:p>
          </p:txBody>
        </p:sp>
        <p:sp>
          <p:nvSpPr>
            <p:cNvPr id="103" name="TextBox 64"/>
            <p:cNvSpPr txBox="1">
              <a:spLocks noChangeArrowheads="1"/>
            </p:cNvSpPr>
            <p:nvPr/>
          </p:nvSpPr>
          <p:spPr bwMode="auto">
            <a:xfrm>
              <a:off x="3527223" y="4052030"/>
              <a:ext cx="323671" cy="230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97" tIns="34298" rIns="68597" bIns="3429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i="1">
                  <a:solidFill>
                    <a:schemeClr val="accent1"/>
                  </a:solidFill>
                </a:rPr>
                <a:t>32</a:t>
              </a:r>
            </a:p>
          </p:txBody>
        </p:sp>
      </p:grpSp>
      <p:sp>
        <p:nvSpPr>
          <p:cNvPr id="104" name="TextBox 103"/>
          <p:cNvSpPr txBox="1">
            <a:spLocks noChangeAspect="1" noChangeArrowheads="1"/>
          </p:cNvSpPr>
          <p:nvPr/>
        </p:nvSpPr>
        <p:spPr bwMode="auto">
          <a:xfrm>
            <a:off x="6324600" y="3650514"/>
            <a:ext cx="1869107" cy="4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97" tIns="34298" rIns="68597" bIns="34298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2</a:t>
            </a:r>
            <a:r>
              <a:rPr lang="en-US" sz="1350" baseline="3000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6</a:t>
            </a:r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=64 port sets</a:t>
            </a:r>
          </a:p>
          <a:p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per IPv4 Address</a:t>
            </a:r>
            <a:endParaRPr lang="en-US" sz="1350" baseline="30000" dirty="0">
              <a:solidFill>
                <a:srgbClr val="000102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105" name="TextBox 104"/>
          <p:cNvSpPr txBox="1">
            <a:spLocks noChangeAspect="1" noChangeArrowheads="1"/>
          </p:cNvSpPr>
          <p:nvPr/>
        </p:nvSpPr>
        <p:spPr bwMode="auto">
          <a:xfrm>
            <a:off x="6324600" y="4267200"/>
            <a:ext cx="2338318" cy="6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97" tIns="34298" rIns="68597" bIns="34298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Ports 0-1023 skipped, </a:t>
            </a:r>
          </a:p>
          <a:p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each CPE gets </a:t>
            </a:r>
          </a:p>
          <a:p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2</a:t>
            </a:r>
            <a:r>
              <a:rPr lang="en-US" sz="1350" baseline="3000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16</a:t>
            </a:r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/2</a:t>
            </a:r>
            <a:r>
              <a:rPr lang="en-US" sz="1350" baseline="3000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6</a:t>
            </a:r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 - 2</a:t>
            </a:r>
            <a:r>
              <a:rPr lang="en-US" sz="1350" baseline="3000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4 </a:t>
            </a:r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= 1008 ports</a:t>
            </a:r>
          </a:p>
        </p:txBody>
      </p:sp>
      <p:sp>
        <p:nvSpPr>
          <p:cNvPr id="106" name="TextBox 105"/>
          <p:cNvSpPr txBox="1">
            <a:spLocks noChangeAspect="1" noChangeArrowheads="1"/>
          </p:cNvSpPr>
          <p:nvPr/>
        </p:nvSpPr>
        <p:spPr bwMode="auto">
          <a:xfrm>
            <a:off x="6324600" y="3352800"/>
            <a:ext cx="1703065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For </a:t>
            </a:r>
            <a:r>
              <a:rPr lang="en-US" sz="1350" u="sng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this</a:t>
            </a:r>
            <a:r>
              <a:rPr lang="en-US" sz="1350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 Example</a:t>
            </a:r>
            <a:r>
              <a:rPr lang="en-US" sz="1350" dirty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…</a:t>
            </a:r>
            <a:endParaRPr lang="en-US" sz="1350" baseline="30000" dirty="0">
              <a:solidFill>
                <a:srgbClr val="000102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107" name="TextBox 84"/>
          <p:cNvSpPr txBox="1">
            <a:spLocks noChangeAspect="1" noChangeArrowheads="1"/>
          </p:cNvSpPr>
          <p:nvPr/>
        </p:nvSpPr>
        <p:spPr bwMode="auto">
          <a:xfrm>
            <a:off x="3752627" y="4523585"/>
            <a:ext cx="239523" cy="2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97" tIns="34298" rIns="68597" bIns="34298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08" name="TextBox 107"/>
          <p:cNvSpPr txBox="1">
            <a:spLocks noChangeAspect="1" noChangeArrowheads="1"/>
          </p:cNvSpPr>
          <p:nvPr/>
        </p:nvSpPr>
        <p:spPr bwMode="auto">
          <a:xfrm>
            <a:off x="6309002" y="5022487"/>
            <a:ext cx="2530198" cy="6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97" tIns="34298" rIns="68597" bIns="34298">
            <a:prstTxWarp prst="textNoShape">
              <a:avLst/>
            </a:prstTxWarp>
            <a:spAutoFit/>
          </a:bodyPr>
          <a:lstStyle/>
          <a:p>
            <a:r>
              <a:rPr lang="en-US" sz="1350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One IPv4 /24 serves </a:t>
            </a:r>
          </a:p>
          <a:p>
            <a:r>
              <a:rPr lang="en-US" sz="1350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2</a:t>
            </a:r>
            <a:r>
              <a:rPr lang="en-US" sz="1350" baseline="30000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(6+8) </a:t>
            </a:r>
            <a:r>
              <a:rPr lang="en-US" sz="1350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≈ 16,384 (vs.≈256) </a:t>
            </a:r>
          </a:p>
          <a:p>
            <a:r>
              <a:rPr lang="en-US" sz="1350" dirty="0" smtClean="0">
                <a:solidFill>
                  <a:srgbClr val="000102"/>
                </a:solidFill>
                <a:latin typeface="Handwriting - Dakota" charset="0"/>
                <a:ea typeface="Handwriting - Dakota" charset="0"/>
                <a:cs typeface="Handwriting - Dakota" charset="0"/>
              </a:rPr>
              <a:t>subscribers</a:t>
            </a:r>
            <a:endParaRPr lang="en-US" sz="1350" dirty="0">
              <a:solidFill>
                <a:srgbClr val="000102"/>
              </a:solidFill>
              <a:latin typeface="Handwriting - Dakota" charset="0"/>
              <a:ea typeface="Handwriting - Dakota" charset="0"/>
              <a:cs typeface="Handwriting - Dakota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33911" y="5217515"/>
            <a:ext cx="172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130.67.1.85/38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58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8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Encapsulation Forwarding Architecture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6572029" y="2225339"/>
            <a:ext cx="1166187" cy="9789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7" tIns="34298" rIns="68597" bIns="34298" rtlCol="0" anchor="ctr"/>
          <a:lstStyle/>
          <a:p>
            <a:pPr algn="ctr"/>
            <a:r>
              <a:rPr lang="en-US" sz="1350" dirty="0" err="1" smtClean="0"/>
              <a:t>Encap</a:t>
            </a:r>
            <a:r>
              <a:rPr lang="en-US" sz="1350" dirty="0" smtClean="0"/>
              <a:t> in IPv6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02550" y="4058791"/>
            <a:ext cx="1166187" cy="9789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7" tIns="34298" rIns="68597" bIns="34298" rtlCol="0" anchor="ctr"/>
          <a:lstStyle/>
          <a:p>
            <a:pPr algn="ctr"/>
            <a:endParaRPr lang="en-US" sz="1350" dirty="0" smtClean="0"/>
          </a:p>
          <a:p>
            <a:pPr algn="ctr"/>
            <a:r>
              <a:rPr lang="en-US" sz="1350" dirty="0" smtClean="0"/>
              <a:t>Check IPv4 to IPv6 Mapping</a:t>
            </a:r>
          </a:p>
          <a:p>
            <a:pPr algn="ctr"/>
            <a:endParaRPr lang="en-US" dirty="0" smtClean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23444" y="2225339"/>
            <a:ext cx="6932417" cy="2812416"/>
            <a:chOff x="1097639" y="1824537"/>
            <a:chExt cx="9240816" cy="3748911"/>
          </a:xfrm>
        </p:grpSpPr>
        <p:sp>
          <p:nvSpPr>
            <p:cNvPr id="8" name="Rectangle 7"/>
            <p:cNvSpPr/>
            <p:nvPr/>
          </p:nvSpPr>
          <p:spPr>
            <a:xfrm>
              <a:off x="3629697" y="1871569"/>
              <a:ext cx="1554512" cy="130494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rtlCol="0" anchor="ctr"/>
            <a:lstStyle/>
            <a:p>
              <a:pPr algn="ctr"/>
              <a:r>
                <a:rPr lang="en-US" sz="1350" dirty="0" smtClean="0"/>
                <a:t>NAPT 44</a:t>
              </a:r>
            </a:p>
            <a:p>
              <a:pPr algn="ctr"/>
              <a:r>
                <a:rPr lang="en-US" sz="1350" dirty="0" smtClean="0"/>
                <a:t>(</a:t>
              </a:r>
              <a:r>
                <a:rPr lang="en-US" sz="1350" dirty="0" err="1" smtClean="0"/>
                <a:t>w/ALGs</a:t>
              </a:r>
              <a:r>
                <a:rPr lang="en-US" sz="1350" dirty="0" smtClean="0"/>
                <a:t>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1615" y="1824537"/>
              <a:ext cx="1554512" cy="130494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rtlCol="0" anchor="ctr"/>
            <a:lstStyle/>
            <a:p>
              <a:pPr algn="ctr"/>
              <a:r>
                <a:rPr lang="en-US" sz="1350" dirty="0" smtClean="0"/>
                <a:t>MAP IPv4 Address and Port to IPv6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337084" y="2276966"/>
              <a:ext cx="611499" cy="430962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923722" y="2276966"/>
              <a:ext cx="611499" cy="430962"/>
            </a:xfrm>
            <a:prstGeom prst="rightArrow">
              <a:avLst/>
            </a:prstGeom>
            <a:solidFill>
              <a:srgbClr val="F68B1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3217" y="4268503"/>
              <a:ext cx="1554512" cy="130494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rtlCol="0" anchor="ctr"/>
            <a:lstStyle/>
            <a:p>
              <a:pPr algn="ctr"/>
              <a:r>
                <a:rPr lang="en-US" sz="1350" dirty="0" smtClean="0"/>
                <a:t>Forward IPv4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83943" y="4268503"/>
              <a:ext cx="1554512" cy="130494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rtlCol="0" anchor="ctr"/>
            <a:lstStyle/>
            <a:p>
              <a:pPr algn="ctr"/>
              <a:r>
                <a:rPr lang="en-US" sz="1350" dirty="0" err="1" smtClean="0"/>
                <a:t>Decap</a:t>
              </a:r>
              <a:r>
                <a:rPr lang="en-US" sz="1350" dirty="0" smtClean="0"/>
                <a:t> IPv6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9264275" y="3438365"/>
              <a:ext cx="611499" cy="430962"/>
            </a:xfrm>
            <a:prstGeom prst="rightArrow">
              <a:avLst/>
            </a:prstGeom>
            <a:solidFill>
              <a:srgbClr val="0080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7923722" y="4658863"/>
              <a:ext cx="611499" cy="430962"/>
            </a:xfrm>
            <a:prstGeom prst="rightArrow">
              <a:avLst/>
            </a:prstGeom>
            <a:solidFill>
              <a:srgbClr val="F68B1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5360604" y="4658864"/>
              <a:ext cx="611499" cy="430962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17" name="Group 37"/>
            <p:cNvGrpSpPr/>
            <p:nvPr/>
          </p:nvGrpSpPr>
          <p:grpSpPr>
            <a:xfrm>
              <a:off x="1097639" y="1848053"/>
              <a:ext cx="1444625" cy="1265237"/>
              <a:chOff x="917687" y="2187253"/>
              <a:chExt cx="1444625" cy="1265237"/>
            </a:xfrm>
          </p:grpSpPr>
          <p:pic>
            <p:nvPicPr>
              <p:cNvPr id="23" name="Picture 3" descr="C:\Users\dancraw\Pictures\IPv6 Network\Home Private IPv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17687" y="2187253"/>
                <a:ext cx="1444625" cy="1265237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148230" y="2323392"/>
                <a:ext cx="1178802" cy="276948"/>
              </a:xfrm>
              <a:prstGeom prst="rect">
                <a:avLst/>
              </a:prstGeom>
              <a:noFill/>
            </p:spPr>
            <p:txBody>
              <a:bodyPr wrap="square" lIns="68597" tIns="34298" rIns="68597" bIns="34298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bg1"/>
                    </a:solidFill>
                  </a:rPr>
                  <a:t>Private IPv4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51"/>
            <p:cNvGrpSpPr/>
            <p:nvPr/>
          </p:nvGrpSpPr>
          <p:grpSpPr>
            <a:xfrm>
              <a:off x="1097639" y="4241493"/>
              <a:ext cx="1444625" cy="1265237"/>
              <a:chOff x="722746" y="4597215"/>
              <a:chExt cx="1444625" cy="1265237"/>
            </a:xfrm>
          </p:grpSpPr>
          <p:pic>
            <p:nvPicPr>
              <p:cNvPr id="21" name="Picture 10" descr="C:\Users\dancraw\Pictures\IPv6 Network\Generic IPv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2746" y="4597215"/>
                <a:ext cx="1444625" cy="1265237"/>
              </a:xfrm>
              <a:prstGeom prst="rect">
                <a:avLst/>
              </a:prstGeom>
              <a:noFill/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884720" y="4920975"/>
                <a:ext cx="1178802" cy="707724"/>
              </a:xfrm>
              <a:prstGeom prst="rect">
                <a:avLst/>
              </a:prstGeom>
              <a:noFill/>
            </p:spPr>
            <p:txBody>
              <a:bodyPr wrap="square" lIns="68597" tIns="34298" rIns="68597" bIns="34298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bg1"/>
                    </a:solidFill>
                  </a:rPr>
                  <a:t>IPv4 Internet</a:t>
                </a:r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2773015" y="2276966"/>
              <a:ext cx="611499" cy="430962"/>
            </a:xfrm>
            <a:prstGeom prst="rightArrow">
              <a:avLst/>
            </a:prstGeom>
            <a:solidFill>
              <a:srgbClr val="C4040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0" name="Right Arrow 19"/>
            <p:cNvSpPr/>
            <p:nvPr/>
          </p:nvSpPr>
          <p:spPr>
            <a:xfrm rot="10800000">
              <a:off x="2773015" y="4658863"/>
              <a:ext cx="611499" cy="430962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71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25" name="Picture 115"/>
          <p:cNvPicPr>
            <a:picLocks noChangeAspect="1"/>
          </p:cNvPicPr>
          <p:nvPr/>
        </p:nvPicPr>
        <p:blipFill>
          <a:blip r:embed="rId4" cstate="print"/>
          <a:srcRect t="18806" b="17542"/>
          <a:stretch>
            <a:fillRect/>
          </a:stretch>
        </p:blipFill>
        <p:spPr bwMode="auto">
          <a:xfrm>
            <a:off x="7919775" y="4299871"/>
            <a:ext cx="86693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836" y="2318649"/>
            <a:ext cx="626719" cy="67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15976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Translation Forwarding Architecture</a:t>
            </a:r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6572029" y="2225339"/>
            <a:ext cx="1166187" cy="9789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7" tIns="34298" rIns="68597" bIns="34298" rtlCol="0" anchor="ctr"/>
          <a:lstStyle/>
          <a:p>
            <a:pPr algn="ctr"/>
            <a:r>
              <a:rPr lang="en-US" sz="1350" dirty="0" smtClean="0"/>
              <a:t>Replace IPv4 Header with IPv6 Header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602550" y="4058791"/>
            <a:ext cx="1166187" cy="9789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 w="190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7" tIns="34298" rIns="68597" bIns="34298" rtlCol="0" anchor="ctr"/>
          <a:lstStyle/>
          <a:p>
            <a:pPr algn="ctr"/>
            <a:r>
              <a:rPr lang="en-US" sz="1350" dirty="0" smtClean="0"/>
              <a:t>MAP and recreate IPv4 Header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23444" y="2225339"/>
            <a:ext cx="6932417" cy="2812416"/>
            <a:chOff x="1097639" y="1824537"/>
            <a:chExt cx="9240816" cy="3748911"/>
          </a:xfrm>
        </p:grpSpPr>
        <p:grpSp>
          <p:nvGrpSpPr>
            <p:cNvPr id="8" name="Group 25"/>
            <p:cNvGrpSpPr/>
            <p:nvPr/>
          </p:nvGrpSpPr>
          <p:grpSpPr>
            <a:xfrm>
              <a:off x="1097639" y="1824537"/>
              <a:ext cx="9240816" cy="3748911"/>
              <a:chOff x="1097639" y="1824537"/>
              <a:chExt cx="9240816" cy="3748911"/>
            </a:xfrm>
          </p:grpSpPr>
          <p:grpSp>
            <p:nvGrpSpPr>
              <p:cNvPr id="16" name="Group 24"/>
              <p:cNvGrpSpPr/>
              <p:nvPr/>
            </p:nvGrpSpPr>
            <p:grpSpPr>
              <a:xfrm>
                <a:off x="8783943" y="3348096"/>
                <a:ext cx="1554512" cy="2225352"/>
                <a:chOff x="8783943" y="3348096"/>
                <a:chExt cx="1554512" cy="2225352"/>
              </a:xfrm>
            </p:grpSpPr>
            <p:sp>
              <p:nvSpPr>
                <p:cNvPr id="27" name="Rectangle 16"/>
                <p:cNvSpPr/>
                <p:nvPr/>
              </p:nvSpPr>
              <p:spPr>
                <a:xfrm>
                  <a:off x="8783943" y="4268503"/>
                  <a:ext cx="1554512" cy="130494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905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97" tIns="34298" rIns="68597" bIns="34298" rtlCol="0" anchor="ctr"/>
                <a:lstStyle/>
                <a:p>
                  <a:pPr algn="ctr"/>
                  <a:r>
                    <a:rPr lang="en-US" sz="1350" dirty="0" err="1" smtClean="0"/>
                    <a:t>Decap</a:t>
                  </a:r>
                  <a:r>
                    <a:rPr lang="en-US" sz="1350" dirty="0" smtClean="0"/>
                    <a:t> IPv6</a:t>
                  </a:r>
                </a:p>
              </p:txBody>
            </p:sp>
            <p:sp>
              <p:nvSpPr>
                <p:cNvPr id="28" name="Right Arrow 27"/>
                <p:cNvSpPr/>
                <p:nvPr/>
              </p:nvSpPr>
              <p:spPr>
                <a:xfrm rot="5400000">
                  <a:off x="9264275" y="3438365"/>
                  <a:ext cx="611499" cy="430962"/>
                </a:xfrm>
                <a:prstGeom prst="rightArrow">
                  <a:avLst/>
                </a:prstGeom>
                <a:solidFill>
                  <a:srgbClr val="0080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571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</p:grpSp>
          <p:sp>
            <p:nvSpPr>
              <p:cNvPr id="17" name="Right Arrow 16"/>
              <p:cNvSpPr/>
              <p:nvPr/>
            </p:nvSpPr>
            <p:spPr>
              <a:xfrm rot="10800000">
                <a:off x="7923722" y="4658863"/>
                <a:ext cx="611499" cy="430962"/>
              </a:xfrm>
              <a:prstGeom prst="rightArrow">
                <a:avLst/>
              </a:prstGeom>
              <a:solidFill>
                <a:srgbClr val="F68B1F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18" name="Group 23"/>
              <p:cNvGrpSpPr/>
              <p:nvPr/>
            </p:nvGrpSpPr>
            <p:grpSpPr>
              <a:xfrm>
                <a:off x="1097639" y="1824537"/>
                <a:ext cx="7437582" cy="1351977"/>
                <a:chOff x="1097639" y="1824537"/>
                <a:chExt cx="7437582" cy="1351977"/>
              </a:xfrm>
            </p:grpSpPr>
            <p:sp>
              <p:nvSpPr>
                <p:cNvPr id="19" name="Rectangle 6"/>
                <p:cNvSpPr/>
                <p:nvPr/>
              </p:nvSpPr>
              <p:spPr>
                <a:xfrm>
                  <a:off x="3629697" y="1871569"/>
                  <a:ext cx="1554512" cy="130494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905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97" tIns="34298" rIns="68597" bIns="34298" rtlCol="0" anchor="ctr"/>
                <a:lstStyle/>
                <a:p>
                  <a:pPr algn="ctr"/>
                  <a:r>
                    <a:rPr lang="en-US" sz="1350" dirty="0" smtClean="0"/>
                    <a:t>NAPT 44</a:t>
                  </a:r>
                </a:p>
                <a:p>
                  <a:pPr algn="ctr"/>
                  <a:r>
                    <a:rPr lang="en-US" sz="1350" dirty="0" smtClean="0"/>
                    <a:t>(</a:t>
                  </a:r>
                  <a:r>
                    <a:rPr lang="en-US" sz="1350" dirty="0" err="1" smtClean="0"/>
                    <a:t>w/ALGs</a:t>
                  </a:r>
                  <a:r>
                    <a:rPr lang="en-US" sz="1350" dirty="0" smtClean="0"/>
                    <a:t>)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111615" y="1824537"/>
                  <a:ext cx="1554512" cy="130494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905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97" tIns="34298" rIns="68597" bIns="34298" rtlCol="0" anchor="ctr"/>
                <a:lstStyle/>
                <a:p>
                  <a:pPr algn="ctr"/>
                  <a:r>
                    <a:rPr lang="en-US" sz="1350" dirty="0" smtClean="0"/>
                    <a:t>MAP IPv4 Address and Port to IPv6</a:t>
                  </a:r>
                </a:p>
              </p:txBody>
            </p:sp>
            <p:sp>
              <p:nvSpPr>
                <p:cNvPr id="21" name="Right Arrow 10"/>
                <p:cNvSpPr/>
                <p:nvPr/>
              </p:nvSpPr>
              <p:spPr>
                <a:xfrm>
                  <a:off x="5337084" y="2276966"/>
                  <a:ext cx="611499" cy="430962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571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7923722" y="2276966"/>
                  <a:ext cx="611499" cy="430962"/>
                </a:xfrm>
                <a:prstGeom prst="rightArrow">
                  <a:avLst/>
                </a:prstGeom>
                <a:solidFill>
                  <a:srgbClr val="F68B1F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571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grpSp>
              <p:nvGrpSpPr>
                <p:cNvPr id="23" name="Group 37"/>
                <p:cNvGrpSpPr/>
                <p:nvPr/>
              </p:nvGrpSpPr>
              <p:grpSpPr>
                <a:xfrm>
                  <a:off x="1097639" y="1848053"/>
                  <a:ext cx="1444625" cy="1265237"/>
                  <a:chOff x="917687" y="2187253"/>
                  <a:chExt cx="1444625" cy="1265237"/>
                </a:xfrm>
              </p:grpSpPr>
              <p:pic>
                <p:nvPicPr>
                  <p:cNvPr id="25" name="Picture 3" descr="C:\Users\dancraw\Pictures\IPv6 Network\Home Private IPv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917687" y="2187253"/>
                    <a:ext cx="1444625" cy="1265237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148230" y="2323392"/>
                    <a:ext cx="1178802" cy="276948"/>
                  </a:xfrm>
                  <a:prstGeom prst="rect">
                    <a:avLst/>
                  </a:prstGeom>
                  <a:noFill/>
                </p:spPr>
                <p:txBody>
                  <a:bodyPr wrap="square" lIns="68597" tIns="34298" rIns="68597" bIns="34298" rtlCol="0">
                    <a:spAutoFit/>
                  </a:bodyPr>
                  <a:lstStyle/>
                  <a:p>
                    <a:r>
                      <a:rPr lang="en-US" sz="900" dirty="0" smtClean="0">
                        <a:solidFill>
                          <a:schemeClr val="bg1"/>
                        </a:solidFill>
                      </a:rPr>
                      <a:t>Private IPv4</a:t>
                    </a:r>
                    <a:endParaRPr lang="en-US" sz="9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4" name="Right Arrow 23"/>
                <p:cNvSpPr/>
                <p:nvPr/>
              </p:nvSpPr>
              <p:spPr>
                <a:xfrm>
                  <a:off x="2773015" y="2276966"/>
                  <a:ext cx="611499" cy="430962"/>
                </a:xfrm>
                <a:prstGeom prst="rightArrow">
                  <a:avLst/>
                </a:prstGeom>
                <a:solidFill>
                  <a:srgbClr val="C40406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571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</p:grpSp>
        </p:grpSp>
        <p:grpSp>
          <p:nvGrpSpPr>
            <p:cNvPr id="9" name="Group 26"/>
            <p:cNvGrpSpPr/>
            <p:nvPr/>
          </p:nvGrpSpPr>
          <p:grpSpPr>
            <a:xfrm>
              <a:off x="1097639" y="4241493"/>
              <a:ext cx="4874464" cy="1331955"/>
              <a:chOff x="1097639" y="4241493"/>
              <a:chExt cx="4874464" cy="13319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653217" y="4268503"/>
                <a:ext cx="1554512" cy="130494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rtlCol="0" anchor="ctr"/>
              <a:lstStyle/>
              <a:p>
                <a:pPr algn="ctr"/>
                <a:r>
                  <a:rPr lang="en-US" sz="1350" dirty="0" smtClean="0"/>
                  <a:t>Forward IPv4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10800000">
                <a:off x="5360604" y="4658864"/>
                <a:ext cx="611499" cy="430962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12" name="Group 51"/>
              <p:cNvGrpSpPr/>
              <p:nvPr/>
            </p:nvGrpSpPr>
            <p:grpSpPr>
              <a:xfrm>
                <a:off x="1097639" y="4241493"/>
                <a:ext cx="1444625" cy="1265237"/>
                <a:chOff x="722746" y="4597215"/>
                <a:chExt cx="1444625" cy="1265237"/>
              </a:xfrm>
            </p:grpSpPr>
            <p:pic>
              <p:nvPicPr>
                <p:cNvPr id="14" name="Picture 10" descr="C:\Users\dancraw\Pictures\IPv6 Network\Generic IPv4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2746" y="4597215"/>
                  <a:ext cx="1444625" cy="1265237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884720" y="4920975"/>
                  <a:ext cx="1178802" cy="707724"/>
                </a:xfrm>
                <a:prstGeom prst="rect">
                  <a:avLst/>
                </a:prstGeom>
                <a:noFill/>
              </p:spPr>
              <p:txBody>
                <a:bodyPr wrap="square" lIns="68597" tIns="34298" rIns="68597" bIns="34298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chemeClr val="bg1"/>
                      </a:solidFill>
                    </a:rPr>
                    <a:t>IPv4 Internet</a:t>
                  </a:r>
                </a:p>
              </p:txBody>
            </p:sp>
          </p:grpSp>
          <p:sp>
            <p:nvSpPr>
              <p:cNvPr id="13" name="Right Arrow 12"/>
              <p:cNvSpPr/>
              <p:nvPr/>
            </p:nvSpPr>
            <p:spPr>
              <a:xfrm rot="10800000">
                <a:off x="2773015" y="4658863"/>
                <a:ext cx="611499" cy="430962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</p:grpSp>
      </p:grpSp>
      <p:pic>
        <p:nvPicPr>
          <p:cNvPr id="29" name="Picture 115"/>
          <p:cNvPicPr>
            <a:picLocks noChangeAspect="1"/>
          </p:cNvPicPr>
          <p:nvPr/>
        </p:nvPicPr>
        <p:blipFill>
          <a:blip r:embed="rId4" cstate="print"/>
          <a:srcRect t="18806" b="17542"/>
          <a:stretch>
            <a:fillRect/>
          </a:stretch>
        </p:blipFill>
        <p:spPr bwMode="auto">
          <a:xfrm>
            <a:off x="7919775" y="4299871"/>
            <a:ext cx="86693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8836" y="2318649"/>
            <a:ext cx="626719" cy="67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35902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Encapsulation or Translation – Boils down to 20 bytes</a:t>
            </a:r>
            <a:endParaRPr lang="en-US" sz="2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8688" y="2032351"/>
            <a:ext cx="7988645" cy="1644135"/>
            <a:chOff x="840375" y="964438"/>
            <a:chExt cx="10648754" cy="2191609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143611" y="964438"/>
              <a:ext cx="864555" cy="21365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7417472" y="1019527"/>
              <a:ext cx="1041129" cy="21365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328"/>
            <p:cNvGrpSpPr>
              <a:grpSpLocks/>
            </p:cNvGrpSpPr>
            <p:nvPr/>
          </p:nvGrpSpPr>
          <p:grpSpPr bwMode="auto">
            <a:xfrm>
              <a:off x="840376" y="2303805"/>
              <a:ext cx="2279098" cy="425380"/>
              <a:chOff x="620025" y="1485220"/>
              <a:chExt cx="1919976" cy="425376"/>
            </a:xfrm>
          </p:grpSpPr>
          <p:sp>
            <p:nvSpPr>
              <p:cNvPr id="136" name="Rounded Rectangle 104"/>
              <p:cNvSpPr>
                <a:spLocks noChangeArrowheads="1"/>
              </p:cNvSpPr>
              <p:nvPr/>
            </p:nvSpPr>
            <p:spPr bwMode="auto">
              <a:xfrm>
                <a:off x="1001486" y="1519610"/>
                <a:ext cx="1538515" cy="367243"/>
              </a:xfrm>
              <a:prstGeom prst="roundRect">
                <a:avLst>
                  <a:gd name="adj" fmla="val 8722"/>
                </a:avLst>
              </a:prstGeom>
              <a:pattFill prst="ltUpDiag">
                <a:fgClr>
                  <a:srgbClr val="EAEAEA"/>
                </a:fgClr>
                <a:bgClr>
                  <a:srgbClr val="FFFFFF"/>
                </a:bgClr>
              </a:pattFill>
              <a:ln w="9525">
                <a:solidFill>
                  <a:srgbClr val="C2D1E8"/>
                </a:solidFill>
                <a:prstDash val="dash"/>
                <a:round/>
                <a:headEnd/>
                <a:tailEnd/>
              </a:ln>
            </p:spPr>
            <p:txBody>
              <a:bodyPr lIns="82124" tIns="41061" rIns="82124" bIns="4106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TextBox 105"/>
              <p:cNvSpPr txBox="1">
                <a:spLocks noChangeArrowheads="1"/>
              </p:cNvSpPr>
              <p:nvPr/>
            </p:nvSpPr>
            <p:spPr bwMode="auto">
              <a:xfrm>
                <a:off x="1006934" y="1582880"/>
                <a:ext cx="1460494" cy="327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97" tIns="34298" rIns="68597" bIns="3429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350"/>
                  <a:t>IPv4 + IPv6</a:t>
                </a:r>
              </a:p>
            </p:txBody>
          </p:sp>
          <p:pic>
            <p:nvPicPr>
              <p:cNvPr id="138" name="Picture 26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0025" y="1485220"/>
                <a:ext cx="498475" cy="38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24"/>
            <p:cNvGrpSpPr>
              <a:grpSpLocks/>
            </p:cNvGrpSpPr>
            <p:nvPr/>
          </p:nvGrpSpPr>
          <p:grpSpPr bwMode="auto">
            <a:xfrm>
              <a:off x="840377" y="1854542"/>
              <a:ext cx="2279097" cy="425380"/>
              <a:chOff x="620025" y="1485220"/>
              <a:chExt cx="1919976" cy="425376"/>
            </a:xfrm>
          </p:grpSpPr>
          <p:sp>
            <p:nvSpPr>
              <p:cNvPr id="133" name="Rounded Rectangle 108"/>
              <p:cNvSpPr>
                <a:spLocks noChangeArrowheads="1"/>
              </p:cNvSpPr>
              <p:nvPr/>
            </p:nvSpPr>
            <p:spPr bwMode="auto">
              <a:xfrm>
                <a:off x="1001486" y="1519610"/>
                <a:ext cx="1538515" cy="367243"/>
              </a:xfrm>
              <a:prstGeom prst="roundRect">
                <a:avLst>
                  <a:gd name="adj" fmla="val 8722"/>
                </a:avLst>
              </a:prstGeom>
              <a:pattFill prst="ltUpDiag">
                <a:fgClr>
                  <a:srgbClr val="EAEAEA"/>
                </a:fgClr>
                <a:bgClr>
                  <a:srgbClr val="FFFFFF"/>
                </a:bgClr>
              </a:pattFill>
              <a:ln w="9525">
                <a:solidFill>
                  <a:srgbClr val="C2D1E8"/>
                </a:solidFill>
                <a:prstDash val="dash"/>
                <a:round/>
                <a:headEnd/>
                <a:tailEnd/>
              </a:ln>
            </p:spPr>
            <p:txBody>
              <a:bodyPr lIns="82124" tIns="41061" rIns="82124" bIns="41061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TextBox 109"/>
              <p:cNvSpPr txBox="1">
                <a:spLocks noChangeArrowheads="1"/>
              </p:cNvSpPr>
              <p:nvPr/>
            </p:nvSpPr>
            <p:spPr bwMode="auto">
              <a:xfrm>
                <a:off x="1006934" y="1582880"/>
                <a:ext cx="1460494" cy="327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97" tIns="34298" rIns="68597" bIns="34298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350"/>
                  <a:t>IPv4 + IPv6</a:t>
                </a:r>
              </a:p>
            </p:txBody>
          </p:sp>
          <p:pic>
            <p:nvPicPr>
              <p:cNvPr id="135" name="Picture 26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20025" y="1485220"/>
                <a:ext cx="498475" cy="38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Rounded Rectangle 112"/>
            <p:cNvSpPr>
              <a:spLocks noChangeArrowheads="1"/>
            </p:cNvSpPr>
            <p:nvPr/>
          </p:nvSpPr>
          <p:spPr bwMode="auto">
            <a:xfrm>
              <a:off x="1293187" y="1438089"/>
              <a:ext cx="1826287" cy="367248"/>
            </a:xfrm>
            <a:prstGeom prst="roundRect">
              <a:avLst>
                <a:gd name="adj" fmla="val 8722"/>
              </a:avLst>
            </a:prstGeom>
            <a:pattFill prst="ltUpDiag">
              <a:fgClr>
                <a:srgbClr val="EAEAEA"/>
              </a:fgClr>
              <a:bgClr>
                <a:srgbClr val="FFFFFF"/>
              </a:bgClr>
            </a:pattFill>
            <a:ln w="9525">
              <a:solidFill>
                <a:srgbClr val="C2D1E8"/>
              </a:solidFill>
              <a:prstDash val="dash"/>
              <a:round/>
              <a:headEnd/>
              <a:tailEnd/>
            </a:ln>
          </p:spPr>
          <p:txBody>
            <a:bodyPr lIns="82124" tIns="41061" rIns="82124" bIns="41061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13"/>
            <p:cNvSpPr txBox="1">
              <a:spLocks noChangeArrowheads="1"/>
            </p:cNvSpPr>
            <p:nvPr/>
          </p:nvSpPr>
          <p:spPr bwMode="auto">
            <a:xfrm>
              <a:off x="1299654" y="1501362"/>
              <a:ext cx="1733673" cy="32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97" tIns="34298" rIns="68597" bIns="3429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50"/>
                <a:t>IPv4 + IPv6</a:t>
              </a:r>
            </a:p>
          </p:txBody>
        </p:sp>
        <p:pic>
          <p:nvPicPr>
            <p:cNvPr id="12" name="Picture 2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0375" y="1403699"/>
              <a:ext cx="591713" cy="38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15"/>
            <p:cNvSpPr>
              <a:spLocks noChangeArrowheads="1"/>
            </p:cNvSpPr>
            <p:nvPr/>
          </p:nvSpPr>
          <p:spPr bwMode="auto">
            <a:xfrm>
              <a:off x="3996406" y="1019527"/>
              <a:ext cx="3421066" cy="2057915"/>
            </a:xfrm>
            <a:prstGeom prst="roundRect">
              <a:avLst>
                <a:gd name="adj" fmla="val 8722"/>
              </a:avLst>
            </a:prstGeom>
            <a:solidFill>
              <a:srgbClr val="008000">
                <a:alpha val="27000"/>
              </a:srgbClr>
            </a:solidFill>
            <a:ln w="9525">
              <a:solidFill>
                <a:srgbClr val="C2D1E8"/>
              </a:solidFill>
              <a:prstDash val="dash"/>
              <a:round/>
              <a:headEnd/>
              <a:tailEnd/>
            </a:ln>
          </p:spPr>
          <p:txBody>
            <a:bodyPr lIns="82124" tIns="41061" rIns="82124" bIns="41061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53"/>
            <p:cNvSpPr txBox="1">
              <a:spLocks noChangeArrowheads="1"/>
            </p:cNvSpPr>
            <p:nvPr/>
          </p:nvSpPr>
          <p:spPr bwMode="auto">
            <a:xfrm>
              <a:off x="4226781" y="2664809"/>
              <a:ext cx="2948784" cy="36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97" tIns="34298" rIns="68597" bIns="3429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 dirty="0" smtClean="0">
                  <a:solidFill>
                    <a:srgbClr val="008000"/>
                  </a:solidFill>
                </a:rPr>
                <a:t>Native IPv6 Infrastructure</a:t>
              </a:r>
              <a:endParaRPr lang="en-US" sz="135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Box 118"/>
            <p:cNvSpPr txBox="1">
              <a:spLocks noChangeArrowheads="1"/>
            </p:cNvSpPr>
            <p:nvPr/>
          </p:nvSpPr>
          <p:spPr bwMode="auto">
            <a:xfrm>
              <a:off x="3120091" y="2680244"/>
              <a:ext cx="871840" cy="32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97" tIns="34298" rIns="68597" bIns="3429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50" dirty="0"/>
                <a:t>CE</a:t>
              </a:r>
            </a:p>
          </p:txBody>
        </p:sp>
        <p:pic>
          <p:nvPicPr>
            <p:cNvPr id="16" name="Picture 3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372" y="1876775"/>
              <a:ext cx="700434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24"/>
            <p:cNvSpPr txBox="1">
              <a:spLocks noChangeArrowheads="1"/>
            </p:cNvSpPr>
            <p:nvPr/>
          </p:nvSpPr>
          <p:spPr bwMode="auto">
            <a:xfrm>
              <a:off x="6951682" y="2762550"/>
              <a:ext cx="1972220" cy="327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97" tIns="34298" rIns="68597" bIns="3429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50" dirty="0"/>
                <a:t>BR</a:t>
              </a:r>
            </a:p>
          </p:txBody>
        </p:sp>
        <p:sp>
          <p:nvSpPr>
            <p:cNvPr id="18" name="AutoShape 74"/>
            <p:cNvSpPr>
              <a:spLocks noChangeAspect="1" noChangeArrowheads="1" noTextEdit="1"/>
            </p:cNvSpPr>
            <p:nvPr/>
          </p:nvSpPr>
          <p:spPr bwMode="auto">
            <a:xfrm>
              <a:off x="7538783" y="1414812"/>
              <a:ext cx="725827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7543016" y="1811687"/>
              <a:ext cx="717362" cy="182562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7543016" y="1811687"/>
              <a:ext cx="717362" cy="182562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2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7543016" y="1513237"/>
              <a:ext cx="717362" cy="392112"/>
            </a:xfrm>
            <a:custGeom>
              <a:avLst/>
              <a:gdLst>
                <a:gd name="T0" fmla="*/ 0 w 423"/>
                <a:gd name="T1" fmla="*/ 0 h 309"/>
                <a:gd name="T2" fmla="*/ 0 w 423"/>
                <a:gd name="T3" fmla="*/ 2147483647 h 309"/>
                <a:gd name="T4" fmla="*/ 2147483647 w 423"/>
                <a:gd name="T5" fmla="*/ 2147483647 h 309"/>
                <a:gd name="T6" fmla="*/ 2147483647 w 423"/>
                <a:gd name="T7" fmla="*/ 0 h 309"/>
                <a:gd name="T8" fmla="*/ 0 w 423"/>
                <a:gd name="T9" fmla="*/ 0 h 309"/>
                <a:gd name="T10" fmla="*/ 0 w 423"/>
                <a:gd name="T11" fmla="*/ 0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"/>
                <a:gd name="T19" fmla="*/ 0 h 309"/>
                <a:gd name="T20" fmla="*/ 423 w 423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" h="309">
                  <a:moveTo>
                    <a:pt x="0" y="0"/>
                  </a:moveTo>
                  <a:lnTo>
                    <a:pt x="0" y="309"/>
                  </a:lnTo>
                  <a:lnTo>
                    <a:pt x="423" y="309"/>
                  </a:lnTo>
                  <a:lnTo>
                    <a:pt x="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7543016" y="1417987"/>
              <a:ext cx="717362" cy="18415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7543016" y="1417987"/>
              <a:ext cx="717362" cy="18415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2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7911221" y="1443390"/>
              <a:ext cx="237005" cy="58737"/>
            </a:xfrm>
            <a:custGeom>
              <a:avLst/>
              <a:gdLst>
                <a:gd name="T0" fmla="*/ 0 w 139"/>
                <a:gd name="T1" fmla="*/ 2147483647 h 47"/>
                <a:gd name="T2" fmla="*/ 2147483647 w 139"/>
                <a:gd name="T3" fmla="*/ 2147483647 h 47"/>
                <a:gd name="T4" fmla="*/ 2147483647 w 139"/>
                <a:gd name="T5" fmla="*/ 2147483647 h 47"/>
                <a:gd name="T6" fmla="*/ 2147483647 w 139"/>
                <a:gd name="T7" fmla="*/ 2147483647 h 47"/>
                <a:gd name="T8" fmla="*/ 2147483647 w 139"/>
                <a:gd name="T9" fmla="*/ 0 h 47"/>
                <a:gd name="T10" fmla="*/ 2147483647 w 139"/>
                <a:gd name="T11" fmla="*/ 0 h 47"/>
                <a:gd name="T12" fmla="*/ 2147483647 w 139"/>
                <a:gd name="T13" fmla="*/ 2147483647 h 47"/>
                <a:gd name="T14" fmla="*/ 0 w 139"/>
                <a:gd name="T15" fmla="*/ 2147483647 h 47"/>
                <a:gd name="T16" fmla="*/ 0 w 1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47"/>
                <a:gd name="T29" fmla="*/ 139 w 1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47">
                  <a:moveTo>
                    <a:pt x="0" y="37"/>
                  </a:moveTo>
                  <a:lnTo>
                    <a:pt x="31" y="47"/>
                  </a:lnTo>
                  <a:lnTo>
                    <a:pt x="105" y="18"/>
                  </a:lnTo>
                  <a:lnTo>
                    <a:pt x="139" y="26"/>
                  </a:lnTo>
                  <a:lnTo>
                    <a:pt x="121" y="0"/>
                  </a:lnTo>
                  <a:lnTo>
                    <a:pt x="32" y="0"/>
                  </a:lnTo>
                  <a:lnTo>
                    <a:pt x="69" y="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7653055" y="1514824"/>
              <a:ext cx="237005" cy="58738"/>
            </a:xfrm>
            <a:custGeom>
              <a:avLst/>
              <a:gdLst>
                <a:gd name="T0" fmla="*/ 2147483647 w 139"/>
                <a:gd name="T1" fmla="*/ 2147483647 h 47"/>
                <a:gd name="T2" fmla="*/ 2147483647 w 139"/>
                <a:gd name="T3" fmla="*/ 0 h 47"/>
                <a:gd name="T4" fmla="*/ 2147483647 w 139"/>
                <a:gd name="T5" fmla="*/ 2147483647 h 47"/>
                <a:gd name="T6" fmla="*/ 0 w 139"/>
                <a:gd name="T7" fmla="*/ 2147483647 h 47"/>
                <a:gd name="T8" fmla="*/ 2147483647 w 139"/>
                <a:gd name="T9" fmla="*/ 2147483647 h 47"/>
                <a:gd name="T10" fmla="*/ 2147483647 w 139"/>
                <a:gd name="T11" fmla="*/ 2147483647 h 47"/>
                <a:gd name="T12" fmla="*/ 2147483647 w 139"/>
                <a:gd name="T13" fmla="*/ 2147483647 h 47"/>
                <a:gd name="T14" fmla="*/ 2147483647 w 139"/>
                <a:gd name="T15" fmla="*/ 2147483647 h 47"/>
                <a:gd name="T16" fmla="*/ 2147483647 w 1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47"/>
                <a:gd name="T29" fmla="*/ 139 w 1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47">
                  <a:moveTo>
                    <a:pt x="139" y="10"/>
                  </a:moveTo>
                  <a:lnTo>
                    <a:pt x="108" y="0"/>
                  </a:lnTo>
                  <a:lnTo>
                    <a:pt x="35" y="30"/>
                  </a:lnTo>
                  <a:lnTo>
                    <a:pt x="0" y="21"/>
                  </a:lnTo>
                  <a:lnTo>
                    <a:pt x="18" y="47"/>
                  </a:lnTo>
                  <a:lnTo>
                    <a:pt x="107" y="47"/>
                  </a:lnTo>
                  <a:lnTo>
                    <a:pt x="69" y="38"/>
                  </a:lnTo>
                  <a:lnTo>
                    <a:pt x="13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7665750" y="1441799"/>
              <a:ext cx="237005" cy="58738"/>
            </a:xfrm>
            <a:custGeom>
              <a:avLst/>
              <a:gdLst>
                <a:gd name="T0" fmla="*/ 0 w 140"/>
                <a:gd name="T1" fmla="*/ 2147483647 h 47"/>
                <a:gd name="T2" fmla="*/ 2147483647 w 140"/>
                <a:gd name="T3" fmla="*/ 0 h 47"/>
                <a:gd name="T4" fmla="*/ 2147483647 w 140"/>
                <a:gd name="T5" fmla="*/ 2147483647 h 47"/>
                <a:gd name="T6" fmla="*/ 2147483647 w 140"/>
                <a:gd name="T7" fmla="*/ 2147483647 h 47"/>
                <a:gd name="T8" fmla="*/ 2147483647 w 140"/>
                <a:gd name="T9" fmla="*/ 2147483647 h 47"/>
                <a:gd name="T10" fmla="*/ 2147483647 w 140"/>
                <a:gd name="T11" fmla="*/ 2147483647 h 47"/>
                <a:gd name="T12" fmla="*/ 2147483647 w 140"/>
                <a:gd name="T13" fmla="*/ 2147483647 h 47"/>
                <a:gd name="T14" fmla="*/ 0 w 140"/>
                <a:gd name="T15" fmla="*/ 2147483647 h 47"/>
                <a:gd name="T16" fmla="*/ 0 w 140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7"/>
                <a:gd name="T29" fmla="*/ 140 w 14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7">
                  <a:moveTo>
                    <a:pt x="0" y="10"/>
                  </a:moveTo>
                  <a:lnTo>
                    <a:pt x="31" y="0"/>
                  </a:lnTo>
                  <a:lnTo>
                    <a:pt x="105" y="29"/>
                  </a:lnTo>
                  <a:lnTo>
                    <a:pt x="140" y="21"/>
                  </a:lnTo>
                  <a:lnTo>
                    <a:pt x="122" y="47"/>
                  </a:lnTo>
                  <a:lnTo>
                    <a:pt x="33" y="47"/>
                  </a:lnTo>
                  <a:lnTo>
                    <a:pt x="70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>
              <a:off x="7904873" y="1518002"/>
              <a:ext cx="234889" cy="60325"/>
            </a:xfrm>
            <a:custGeom>
              <a:avLst/>
              <a:gdLst>
                <a:gd name="T0" fmla="*/ 2147483647 w 138"/>
                <a:gd name="T1" fmla="*/ 2147483647 h 47"/>
                <a:gd name="T2" fmla="*/ 2147483647 w 138"/>
                <a:gd name="T3" fmla="*/ 2147483647 h 47"/>
                <a:gd name="T4" fmla="*/ 2147483647 w 138"/>
                <a:gd name="T5" fmla="*/ 2147483647 h 47"/>
                <a:gd name="T6" fmla="*/ 0 w 138"/>
                <a:gd name="T7" fmla="*/ 2147483647 h 47"/>
                <a:gd name="T8" fmla="*/ 2147483647 w 138"/>
                <a:gd name="T9" fmla="*/ 0 h 47"/>
                <a:gd name="T10" fmla="*/ 2147483647 w 138"/>
                <a:gd name="T11" fmla="*/ 0 h 47"/>
                <a:gd name="T12" fmla="*/ 2147483647 w 138"/>
                <a:gd name="T13" fmla="*/ 2147483647 h 47"/>
                <a:gd name="T14" fmla="*/ 2147483647 w 138"/>
                <a:gd name="T15" fmla="*/ 2147483647 h 47"/>
                <a:gd name="T16" fmla="*/ 2147483647 w 138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47"/>
                <a:gd name="T29" fmla="*/ 138 w 13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47">
                  <a:moveTo>
                    <a:pt x="138" y="37"/>
                  </a:moveTo>
                  <a:lnTo>
                    <a:pt x="107" y="47"/>
                  </a:lnTo>
                  <a:lnTo>
                    <a:pt x="34" y="18"/>
                  </a:lnTo>
                  <a:lnTo>
                    <a:pt x="0" y="27"/>
                  </a:lnTo>
                  <a:lnTo>
                    <a:pt x="18" y="0"/>
                  </a:lnTo>
                  <a:lnTo>
                    <a:pt x="106" y="0"/>
                  </a:lnTo>
                  <a:lnTo>
                    <a:pt x="69" y="9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7917569" y="1446565"/>
              <a:ext cx="232773" cy="60325"/>
            </a:xfrm>
            <a:custGeom>
              <a:avLst/>
              <a:gdLst>
                <a:gd name="T0" fmla="*/ 0 w 138"/>
                <a:gd name="T1" fmla="*/ 2147483647 h 47"/>
                <a:gd name="T2" fmla="*/ 2147483647 w 138"/>
                <a:gd name="T3" fmla="*/ 2147483647 h 47"/>
                <a:gd name="T4" fmla="*/ 2147483647 w 138"/>
                <a:gd name="T5" fmla="*/ 2147483647 h 47"/>
                <a:gd name="T6" fmla="*/ 2147483647 w 138"/>
                <a:gd name="T7" fmla="*/ 2147483647 h 47"/>
                <a:gd name="T8" fmla="*/ 2147483647 w 138"/>
                <a:gd name="T9" fmla="*/ 0 h 47"/>
                <a:gd name="T10" fmla="*/ 2147483647 w 138"/>
                <a:gd name="T11" fmla="*/ 0 h 47"/>
                <a:gd name="T12" fmla="*/ 2147483647 w 138"/>
                <a:gd name="T13" fmla="*/ 2147483647 h 47"/>
                <a:gd name="T14" fmla="*/ 0 w 138"/>
                <a:gd name="T15" fmla="*/ 2147483647 h 47"/>
                <a:gd name="T16" fmla="*/ 0 w 138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47"/>
                <a:gd name="T29" fmla="*/ 138 w 13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47">
                  <a:moveTo>
                    <a:pt x="0" y="36"/>
                  </a:moveTo>
                  <a:lnTo>
                    <a:pt x="31" y="47"/>
                  </a:lnTo>
                  <a:lnTo>
                    <a:pt x="104" y="18"/>
                  </a:lnTo>
                  <a:lnTo>
                    <a:pt x="138" y="26"/>
                  </a:lnTo>
                  <a:lnTo>
                    <a:pt x="120" y="0"/>
                  </a:lnTo>
                  <a:lnTo>
                    <a:pt x="32" y="0"/>
                  </a:lnTo>
                  <a:lnTo>
                    <a:pt x="69" y="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>
              <a:off x="7657287" y="1518002"/>
              <a:ext cx="237005" cy="60325"/>
            </a:xfrm>
            <a:custGeom>
              <a:avLst/>
              <a:gdLst>
                <a:gd name="T0" fmla="*/ 2147483647 w 140"/>
                <a:gd name="T1" fmla="*/ 2147483647 h 47"/>
                <a:gd name="T2" fmla="*/ 2147483647 w 140"/>
                <a:gd name="T3" fmla="*/ 0 h 47"/>
                <a:gd name="T4" fmla="*/ 2147483647 w 140"/>
                <a:gd name="T5" fmla="*/ 2147483647 h 47"/>
                <a:gd name="T6" fmla="*/ 0 w 140"/>
                <a:gd name="T7" fmla="*/ 2147483647 h 47"/>
                <a:gd name="T8" fmla="*/ 2147483647 w 140"/>
                <a:gd name="T9" fmla="*/ 2147483647 h 47"/>
                <a:gd name="T10" fmla="*/ 2147483647 w 140"/>
                <a:gd name="T11" fmla="*/ 2147483647 h 47"/>
                <a:gd name="T12" fmla="*/ 2147483647 w 140"/>
                <a:gd name="T13" fmla="*/ 2147483647 h 47"/>
                <a:gd name="T14" fmla="*/ 2147483647 w 140"/>
                <a:gd name="T15" fmla="*/ 2147483647 h 47"/>
                <a:gd name="T16" fmla="*/ 2147483647 w 140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7"/>
                <a:gd name="T29" fmla="*/ 140 w 14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7">
                  <a:moveTo>
                    <a:pt x="140" y="10"/>
                  </a:moveTo>
                  <a:lnTo>
                    <a:pt x="109" y="0"/>
                  </a:lnTo>
                  <a:lnTo>
                    <a:pt x="35" y="29"/>
                  </a:lnTo>
                  <a:lnTo>
                    <a:pt x="0" y="21"/>
                  </a:lnTo>
                  <a:lnTo>
                    <a:pt x="19" y="47"/>
                  </a:lnTo>
                  <a:lnTo>
                    <a:pt x="107" y="47"/>
                  </a:lnTo>
                  <a:lnTo>
                    <a:pt x="70" y="38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7672098" y="1443390"/>
              <a:ext cx="237005" cy="60325"/>
            </a:xfrm>
            <a:custGeom>
              <a:avLst/>
              <a:gdLst>
                <a:gd name="T0" fmla="*/ 0 w 140"/>
                <a:gd name="T1" fmla="*/ 2147483647 h 47"/>
                <a:gd name="T2" fmla="*/ 2147483647 w 140"/>
                <a:gd name="T3" fmla="*/ 0 h 47"/>
                <a:gd name="T4" fmla="*/ 2147483647 w 140"/>
                <a:gd name="T5" fmla="*/ 2147483647 h 47"/>
                <a:gd name="T6" fmla="*/ 2147483647 w 140"/>
                <a:gd name="T7" fmla="*/ 2147483647 h 47"/>
                <a:gd name="T8" fmla="*/ 2147483647 w 140"/>
                <a:gd name="T9" fmla="*/ 2147483647 h 47"/>
                <a:gd name="T10" fmla="*/ 2147483647 w 140"/>
                <a:gd name="T11" fmla="*/ 2147483647 h 47"/>
                <a:gd name="T12" fmla="*/ 2147483647 w 140"/>
                <a:gd name="T13" fmla="*/ 2147483647 h 47"/>
                <a:gd name="T14" fmla="*/ 0 w 140"/>
                <a:gd name="T15" fmla="*/ 2147483647 h 47"/>
                <a:gd name="T16" fmla="*/ 0 w 140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7"/>
                <a:gd name="T29" fmla="*/ 140 w 14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7">
                  <a:moveTo>
                    <a:pt x="0" y="11"/>
                  </a:moveTo>
                  <a:lnTo>
                    <a:pt x="31" y="0"/>
                  </a:lnTo>
                  <a:lnTo>
                    <a:pt x="105" y="30"/>
                  </a:lnTo>
                  <a:lnTo>
                    <a:pt x="140" y="21"/>
                  </a:lnTo>
                  <a:lnTo>
                    <a:pt x="121" y="47"/>
                  </a:lnTo>
                  <a:lnTo>
                    <a:pt x="32" y="47"/>
                  </a:lnTo>
                  <a:lnTo>
                    <a:pt x="70" y="3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7909105" y="1521177"/>
              <a:ext cx="234889" cy="60325"/>
            </a:xfrm>
            <a:custGeom>
              <a:avLst/>
              <a:gdLst>
                <a:gd name="T0" fmla="*/ 2147483647 w 139"/>
                <a:gd name="T1" fmla="*/ 2147483647 h 47"/>
                <a:gd name="T2" fmla="*/ 2147483647 w 139"/>
                <a:gd name="T3" fmla="*/ 2147483647 h 47"/>
                <a:gd name="T4" fmla="*/ 2147483647 w 139"/>
                <a:gd name="T5" fmla="*/ 2147483647 h 47"/>
                <a:gd name="T6" fmla="*/ 0 w 139"/>
                <a:gd name="T7" fmla="*/ 2147483647 h 47"/>
                <a:gd name="T8" fmla="*/ 2147483647 w 139"/>
                <a:gd name="T9" fmla="*/ 0 h 47"/>
                <a:gd name="T10" fmla="*/ 2147483647 w 139"/>
                <a:gd name="T11" fmla="*/ 0 h 47"/>
                <a:gd name="T12" fmla="*/ 2147483647 w 139"/>
                <a:gd name="T13" fmla="*/ 2147483647 h 47"/>
                <a:gd name="T14" fmla="*/ 2147483647 w 139"/>
                <a:gd name="T15" fmla="*/ 2147483647 h 47"/>
                <a:gd name="T16" fmla="*/ 2147483647 w 1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47"/>
                <a:gd name="T29" fmla="*/ 139 w 1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47">
                  <a:moveTo>
                    <a:pt x="139" y="36"/>
                  </a:moveTo>
                  <a:lnTo>
                    <a:pt x="108" y="47"/>
                  </a:lnTo>
                  <a:lnTo>
                    <a:pt x="34" y="18"/>
                  </a:lnTo>
                  <a:lnTo>
                    <a:pt x="0" y="26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70" y="9"/>
                  </a:lnTo>
                  <a:lnTo>
                    <a:pt x="139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89"/>
            <p:cNvSpPr>
              <a:spLocks noChangeShapeType="1"/>
            </p:cNvSpPr>
            <p:nvPr/>
          </p:nvSpPr>
          <p:spPr bwMode="auto">
            <a:xfrm>
              <a:off x="7543018" y="1511649"/>
              <a:ext cx="2115" cy="393700"/>
            </a:xfrm>
            <a:prstGeom prst="line">
              <a:avLst/>
            </a:prstGeom>
            <a:noFill/>
            <a:ln w="2" cap="sq">
              <a:solidFill>
                <a:srgbClr val="AAE6FF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90"/>
            <p:cNvSpPr>
              <a:spLocks noChangeShapeType="1"/>
            </p:cNvSpPr>
            <p:nvPr/>
          </p:nvSpPr>
          <p:spPr bwMode="auto">
            <a:xfrm>
              <a:off x="8260378" y="1511649"/>
              <a:ext cx="2117" cy="393700"/>
            </a:xfrm>
            <a:prstGeom prst="line">
              <a:avLst/>
            </a:prstGeom>
            <a:noFill/>
            <a:ln w="2" cap="sq">
              <a:solidFill>
                <a:srgbClr val="AAE6FF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130"/>
            <p:cNvGrpSpPr>
              <a:grpSpLocks/>
            </p:cNvGrpSpPr>
            <p:nvPr/>
          </p:nvGrpSpPr>
          <p:grpSpPr bwMode="auto">
            <a:xfrm>
              <a:off x="7689052" y="1633857"/>
              <a:ext cx="438038" cy="328610"/>
              <a:chOff x="8639175" y="5784850"/>
              <a:chExt cx="409575" cy="411163"/>
            </a:xfrm>
          </p:grpSpPr>
          <p:sp>
            <p:nvSpPr>
              <p:cNvPr id="98" name="Freeform 102"/>
              <p:cNvSpPr>
                <a:spLocks/>
              </p:cNvSpPr>
              <p:nvPr/>
            </p:nvSpPr>
            <p:spPr bwMode="auto">
              <a:xfrm>
                <a:off x="8639175" y="5953125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0"/>
                    </a:moveTo>
                    <a:lnTo>
                      <a:pt x="23" y="10"/>
                    </a:lnTo>
                    <a:lnTo>
                      <a:pt x="23" y="0"/>
                    </a:lnTo>
                    <a:lnTo>
                      <a:pt x="0" y="21"/>
                    </a:lnTo>
                    <a:lnTo>
                      <a:pt x="23" y="45"/>
                    </a:lnTo>
                    <a:lnTo>
                      <a:pt x="23" y="34"/>
                    </a:lnTo>
                    <a:lnTo>
                      <a:pt x="100" y="34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03"/>
              <p:cNvSpPr>
                <a:spLocks/>
              </p:cNvSpPr>
              <p:nvPr/>
            </p:nvSpPr>
            <p:spPr bwMode="auto">
              <a:xfrm>
                <a:off x="8639175" y="5953125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0"/>
                    </a:moveTo>
                    <a:lnTo>
                      <a:pt x="23" y="10"/>
                    </a:lnTo>
                    <a:lnTo>
                      <a:pt x="23" y="0"/>
                    </a:lnTo>
                    <a:lnTo>
                      <a:pt x="0" y="21"/>
                    </a:lnTo>
                    <a:lnTo>
                      <a:pt x="23" y="45"/>
                    </a:lnTo>
                    <a:lnTo>
                      <a:pt x="23" y="34"/>
                    </a:lnTo>
                    <a:lnTo>
                      <a:pt x="100" y="34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04"/>
              <p:cNvSpPr>
                <a:spLocks/>
              </p:cNvSpPr>
              <p:nvPr/>
            </p:nvSpPr>
            <p:spPr bwMode="auto">
              <a:xfrm>
                <a:off x="8697913" y="5843588"/>
                <a:ext cx="123825" cy="125412"/>
              </a:xfrm>
              <a:custGeom>
                <a:avLst/>
                <a:gdLst>
                  <a:gd name="T0" fmla="*/ 2147483647 w 78"/>
                  <a:gd name="T1" fmla="*/ 2147483647 h 79"/>
                  <a:gd name="T2" fmla="*/ 2147483647 w 78"/>
                  <a:gd name="T3" fmla="*/ 2147483647 h 79"/>
                  <a:gd name="T4" fmla="*/ 2147483647 w 78"/>
                  <a:gd name="T5" fmla="*/ 0 h 79"/>
                  <a:gd name="T6" fmla="*/ 0 w 78"/>
                  <a:gd name="T7" fmla="*/ 0 h 79"/>
                  <a:gd name="T8" fmla="*/ 0 w 78"/>
                  <a:gd name="T9" fmla="*/ 2147483647 h 79"/>
                  <a:gd name="T10" fmla="*/ 2147483647 w 78"/>
                  <a:gd name="T11" fmla="*/ 2147483647 h 79"/>
                  <a:gd name="T12" fmla="*/ 2147483647 w 78"/>
                  <a:gd name="T13" fmla="*/ 2147483647 h 79"/>
                  <a:gd name="T14" fmla="*/ 2147483647 w 78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78" y="63"/>
                    </a:moveTo>
                    <a:lnTo>
                      <a:pt x="23" y="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" y="24"/>
                    </a:lnTo>
                    <a:lnTo>
                      <a:pt x="63" y="79"/>
                    </a:lnTo>
                    <a:lnTo>
                      <a:pt x="78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8697913" y="5843588"/>
                <a:ext cx="123825" cy="125412"/>
              </a:xfrm>
              <a:custGeom>
                <a:avLst/>
                <a:gdLst>
                  <a:gd name="T0" fmla="*/ 2147483647 w 78"/>
                  <a:gd name="T1" fmla="*/ 2147483647 h 79"/>
                  <a:gd name="T2" fmla="*/ 2147483647 w 78"/>
                  <a:gd name="T3" fmla="*/ 2147483647 h 79"/>
                  <a:gd name="T4" fmla="*/ 2147483647 w 78"/>
                  <a:gd name="T5" fmla="*/ 0 h 79"/>
                  <a:gd name="T6" fmla="*/ 0 w 78"/>
                  <a:gd name="T7" fmla="*/ 0 h 79"/>
                  <a:gd name="T8" fmla="*/ 0 w 78"/>
                  <a:gd name="T9" fmla="*/ 2147483647 h 79"/>
                  <a:gd name="T10" fmla="*/ 2147483647 w 78"/>
                  <a:gd name="T11" fmla="*/ 2147483647 h 79"/>
                  <a:gd name="T12" fmla="*/ 2147483647 w 78"/>
                  <a:gd name="T13" fmla="*/ 2147483647 h 79"/>
                  <a:gd name="T14" fmla="*/ 2147483647 w 78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78" y="63"/>
                    </a:moveTo>
                    <a:lnTo>
                      <a:pt x="23" y="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" y="24"/>
                    </a:lnTo>
                    <a:lnTo>
                      <a:pt x="63" y="79"/>
                    </a:lnTo>
                    <a:lnTo>
                      <a:pt x="78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8805863" y="5784850"/>
                <a:ext cx="71438" cy="158750"/>
              </a:xfrm>
              <a:custGeom>
                <a:avLst/>
                <a:gdLst>
                  <a:gd name="T0" fmla="*/ 2147483647 w 45"/>
                  <a:gd name="T1" fmla="*/ 2147483647 h 100"/>
                  <a:gd name="T2" fmla="*/ 2147483647 w 45"/>
                  <a:gd name="T3" fmla="*/ 2147483647 h 100"/>
                  <a:gd name="T4" fmla="*/ 2147483647 w 45"/>
                  <a:gd name="T5" fmla="*/ 2147483647 h 100"/>
                  <a:gd name="T6" fmla="*/ 2147483647 w 45"/>
                  <a:gd name="T7" fmla="*/ 0 h 100"/>
                  <a:gd name="T8" fmla="*/ 0 w 45"/>
                  <a:gd name="T9" fmla="*/ 2147483647 h 100"/>
                  <a:gd name="T10" fmla="*/ 2147483647 w 45"/>
                  <a:gd name="T11" fmla="*/ 2147483647 h 100"/>
                  <a:gd name="T12" fmla="*/ 2147483647 w 45"/>
                  <a:gd name="T13" fmla="*/ 2147483647 h 100"/>
                  <a:gd name="T14" fmla="*/ 2147483647 w 45"/>
                  <a:gd name="T15" fmla="*/ 2147483647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0"/>
                  <a:gd name="T26" fmla="*/ 45 w 45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0">
                    <a:moveTo>
                      <a:pt x="34" y="100"/>
                    </a:moveTo>
                    <a:lnTo>
                      <a:pt x="34" y="21"/>
                    </a:lnTo>
                    <a:lnTo>
                      <a:pt x="45" y="21"/>
                    </a:lnTo>
                    <a:lnTo>
                      <a:pt x="24" y="0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100"/>
                    </a:lnTo>
                    <a:lnTo>
                      <a:pt x="34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7"/>
              <p:cNvSpPr>
                <a:spLocks/>
              </p:cNvSpPr>
              <p:nvPr/>
            </p:nvSpPr>
            <p:spPr bwMode="auto">
              <a:xfrm>
                <a:off x="8805863" y="5784850"/>
                <a:ext cx="71438" cy="158750"/>
              </a:xfrm>
              <a:custGeom>
                <a:avLst/>
                <a:gdLst>
                  <a:gd name="T0" fmla="*/ 2147483647 w 45"/>
                  <a:gd name="T1" fmla="*/ 2147483647 h 100"/>
                  <a:gd name="T2" fmla="*/ 2147483647 w 45"/>
                  <a:gd name="T3" fmla="*/ 2147483647 h 100"/>
                  <a:gd name="T4" fmla="*/ 2147483647 w 45"/>
                  <a:gd name="T5" fmla="*/ 2147483647 h 100"/>
                  <a:gd name="T6" fmla="*/ 2147483647 w 45"/>
                  <a:gd name="T7" fmla="*/ 0 h 100"/>
                  <a:gd name="T8" fmla="*/ 0 w 45"/>
                  <a:gd name="T9" fmla="*/ 2147483647 h 100"/>
                  <a:gd name="T10" fmla="*/ 2147483647 w 45"/>
                  <a:gd name="T11" fmla="*/ 2147483647 h 100"/>
                  <a:gd name="T12" fmla="*/ 2147483647 w 45"/>
                  <a:gd name="T13" fmla="*/ 2147483647 h 100"/>
                  <a:gd name="T14" fmla="*/ 2147483647 w 45"/>
                  <a:gd name="T15" fmla="*/ 2147483647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0"/>
                  <a:gd name="T26" fmla="*/ 45 w 45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0">
                    <a:moveTo>
                      <a:pt x="34" y="100"/>
                    </a:moveTo>
                    <a:lnTo>
                      <a:pt x="34" y="21"/>
                    </a:lnTo>
                    <a:lnTo>
                      <a:pt x="45" y="21"/>
                    </a:lnTo>
                    <a:lnTo>
                      <a:pt x="24" y="0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100"/>
                    </a:lnTo>
                    <a:lnTo>
                      <a:pt x="34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8"/>
              <p:cNvSpPr>
                <a:spLocks/>
              </p:cNvSpPr>
              <p:nvPr/>
            </p:nvSpPr>
            <p:spPr bwMode="auto">
              <a:xfrm>
                <a:off x="8859838" y="5843588"/>
                <a:ext cx="125413" cy="125412"/>
              </a:xfrm>
              <a:custGeom>
                <a:avLst/>
                <a:gdLst>
                  <a:gd name="T0" fmla="*/ 2147483647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0 h 79"/>
                  <a:gd name="T8" fmla="*/ 2147483647 w 79"/>
                  <a:gd name="T9" fmla="*/ 0 h 79"/>
                  <a:gd name="T10" fmla="*/ 2147483647 w 79"/>
                  <a:gd name="T11" fmla="*/ 2147483647 h 79"/>
                  <a:gd name="T12" fmla="*/ 0 w 79"/>
                  <a:gd name="T13" fmla="*/ 2147483647 h 79"/>
                  <a:gd name="T14" fmla="*/ 2147483647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16" y="79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55" y="8"/>
                    </a:lnTo>
                    <a:lnTo>
                      <a:pt x="0" y="63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9"/>
              <p:cNvSpPr>
                <a:spLocks/>
              </p:cNvSpPr>
              <p:nvPr/>
            </p:nvSpPr>
            <p:spPr bwMode="auto">
              <a:xfrm>
                <a:off x="8859838" y="5843588"/>
                <a:ext cx="125413" cy="125412"/>
              </a:xfrm>
              <a:custGeom>
                <a:avLst/>
                <a:gdLst>
                  <a:gd name="T0" fmla="*/ 2147483647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0 h 79"/>
                  <a:gd name="T8" fmla="*/ 2147483647 w 79"/>
                  <a:gd name="T9" fmla="*/ 0 h 79"/>
                  <a:gd name="T10" fmla="*/ 2147483647 w 79"/>
                  <a:gd name="T11" fmla="*/ 2147483647 h 79"/>
                  <a:gd name="T12" fmla="*/ 0 w 79"/>
                  <a:gd name="T13" fmla="*/ 2147483647 h 79"/>
                  <a:gd name="T14" fmla="*/ 2147483647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16" y="79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55" y="8"/>
                    </a:lnTo>
                    <a:lnTo>
                      <a:pt x="0" y="63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10"/>
              <p:cNvSpPr>
                <a:spLocks/>
              </p:cNvSpPr>
              <p:nvPr/>
            </p:nvSpPr>
            <p:spPr bwMode="auto">
              <a:xfrm>
                <a:off x="8885238" y="5953125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4"/>
                    </a:moveTo>
                    <a:lnTo>
                      <a:pt x="79" y="34"/>
                    </a:lnTo>
                    <a:lnTo>
                      <a:pt x="79" y="45"/>
                    </a:lnTo>
                    <a:lnTo>
                      <a:pt x="100" y="21"/>
                    </a:lnTo>
                    <a:lnTo>
                      <a:pt x="79" y="0"/>
                    </a:lnTo>
                    <a:lnTo>
                      <a:pt x="79" y="10"/>
                    </a:lnTo>
                    <a:lnTo>
                      <a:pt x="0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11"/>
              <p:cNvSpPr>
                <a:spLocks/>
              </p:cNvSpPr>
              <p:nvPr/>
            </p:nvSpPr>
            <p:spPr bwMode="auto">
              <a:xfrm>
                <a:off x="8885238" y="5953125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4"/>
                    </a:moveTo>
                    <a:lnTo>
                      <a:pt x="79" y="34"/>
                    </a:lnTo>
                    <a:lnTo>
                      <a:pt x="79" y="45"/>
                    </a:lnTo>
                    <a:lnTo>
                      <a:pt x="100" y="21"/>
                    </a:lnTo>
                    <a:lnTo>
                      <a:pt x="79" y="0"/>
                    </a:lnTo>
                    <a:lnTo>
                      <a:pt x="79" y="10"/>
                    </a:lnTo>
                    <a:lnTo>
                      <a:pt x="0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12"/>
              <p:cNvSpPr>
                <a:spLocks/>
              </p:cNvSpPr>
              <p:nvPr/>
            </p:nvSpPr>
            <p:spPr bwMode="auto">
              <a:xfrm>
                <a:off x="8859838" y="6007100"/>
                <a:ext cx="125413" cy="127000"/>
              </a:xfrm>
              <a:custGeom>
                <a:avLst/>
                <a:gdLst>
                  <a:gd name="T0" fmla="*/ 0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2147483647 h 80"/>
                  <a:gd name="T8" fmla="*/ 2147483647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0 h 80"/>
                  <a:gd name="T14" fmla="*/ 0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0" y="16"/>
                    </a:moveTo>
                    <a:lnTo>
                      <a:pt x="55" y="72"/>
                    </a:lnTo>
                    <a:lnTo>
                      <a:pt x="48" y="80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13"/>
              <p:cNvSpPr>
                <a:spLocks/>
              </p:cNvSpPr>
              <p:nvPr/>
            </p:nvSpPr>
            <p:spPr bwMode="auto">
              <a:xfrm>
                <a:off x="8859838" y="6007100"/>
                <a:ext cx="125413" cy="127000"/>
              </a:xfrm>
              <a:custGeom>
                <a:avLst/>
                <a:gdLst>
                  <a:gd name="T0" fmla="*/ 0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2147483647 h 80"/>
                  <a:gd name="T8" fmla="*/ 2147483647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0 h 80"/>
                  <a:gd name="T14" fmla="*/ 0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0" y="16"/>
                    </a:moveTo>
                    <a:lnTo>
                      <a:pt x="55" y="72"/>
                    </a:lnTo>
                    <a:lnTo>
                      <a:pt x="48" y="80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8805863" y="6032500"/>
                <a:ext cx="71438" cy="160337"/>
              </a:xfrm>
              <a:custGeom>
                <a:avLst/>
                <a:gdLst>
                  <a:gd name="T0" fmla="*/ 2147483647 w 45"/>
                  <a:gd name="T1" fmla="*/ 0 h 101"/>
                  <a:gd name="T2" fmla="*/ 2147483647 w 45"/>
                  <a:gd name="T3" fmla="*/ 2147483647 h 101"/>
                  <a:gd name="T4" fmla="*/ 0 w 45"/>
                  <a:gd name="T5" fmla="*/ 2147483647 h 101"/>
                  <a:gd name="T6" fmla="*/ 2147483647 w 45"/>
                  <a:gd name="T7" fmla="*/ 2147483647 h 101"/>
                  <a:gd name="T8" fmla="*/ 2147483647 w 45"/>
                  <a:gd name="T9" fmla="*/ 2147483647 h 101"/>
                  <a:gd name="T10" fmla="*/ 2147483647 w 45"/>
                  <a:gd name="T11" fmla="*/ 2147483647 h 101"/>
                  <a:gd name="T12" fmla="*/ 2147483647 w 45"/>
                  <a:gd name="T13" fmla="*/ 0 h 101"/>
                  <a:gd name="T14" fmla="*/ 2147483647 w 45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1"/>
                  <a:gd name="T26" fmla="*/ 45 w 45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1">
                    <a:moveTo>
                      <a:pt x="10" y="0"/>
                    </a:moveTo>
                    <a:lnTo>
                      <a:pt x="10" y="80"/>
                    </a:lnTo>
                    <a:lnTo>
                      <a:pt x="0" y="80"/>
                    </a:lnTo>
                    <a:lnTo>
                      <a:pt x="24" y="101"/>
                    </a:lnTo>
                    <a:lnTo>
                      <a:pt x="45" y="80"/>
                    </a:lnTo>
                    <a:lnTo>
                      <a:pt x="34" y="80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5"/>
              <p:cNvSpPr>
                <a:spLocks/>
              </p:cNvSpPr>
              <p:nvPr/>
            </p:nvSpPr>
            <p:spPr bwMode="auto">
              <a:xfrm>
                <a:off x="8805863" y="6032500"/>
                <a:ext cx="71438" cy="160337"/>
              </a:xfrm>
              <a:custGeom>
                <a:avLst/>
                <a:gdLst>
                  <a:gd name="T0" fmla="*/ 2147483647 w 45"/>
                  <a:gd name="T1" fmla="*/ 0 h 101"/>
                  <a:gd name="T2" fmla="*/ 2147483647 w 45"/>
                  <a:gd name="T3" fmla="*/ 2147483647 h 101"/>
                  <a:gd name="T4" fmla="*/ 0 w 45"/>
                  <a:gd name="T5" fmla="*/ 2147483647 h 101"/>
                  <a:gd name="T6" fmla="*/ 2147483647 w 45"/>
                  <a:gd name="T7" fmla="*/ 2147483647 h 101"/>
                  <a:gd name="T8" fmla="*/ 2147483647 w 45"/>
                  <a:gd name="T9" fmla="*/ 2147483647 h 101"/>
                  <a:gd name="T10" fmla="*/ 2147483647 w 45"/>
                  <a:gd name="T11" fmla="*/ 2147483647 h 101"/>
                  <a:gd name="T12" fmla="*/ 2147483647 w 45"/>
                  <a:gd name="T13" fmla="*/ 0 h 101"/>
                  <a:gd name="T14" fmla="*/ 2147483647 w 45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1"/>
                  <a:gd name="T26" fmla="*/ 45 w 45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1">
                    <a:moveTo>
                      <a:pt x="10" y="0"/>
                    </a:moveTo>
                    <a:lnTo>
                      <a:pt x="10" y="80"/>
                    </a:lnTo>
                    <a:lnTo>
                      <a:pt x="0" y="80"/>
                    </a:lnTo>
                    <a:lnTo>
                      <a:pt x="24" y="101"/>
                    </a:lnTo>
                    <a:lnTo>
                      <a:pt x="45" y="80"/>
                    </a:lnTo>
                    <a:lnTo>
                      <a:pt x="34" y="80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6"/>
              <p:cNvSpPr>
                <a:spLocks/>
              </p:cNvSpPr>
              <p:nvPr/>
            </p:nvSpPr>
            <p:spPr bwMode="auto">
              <a:xfrm>
                <a:off x="8697913" y="6007100"/>
                <a:ext cx="123825" cy="127000"/>
              </a:xfrm>
              <a:custGeom>
                <a:avLst/>
                <a:gdLst>
                  <a:gd name="T0" fmla="*/ 2147483647 w 78"/>
                  <a:gd name="T1" fmla="*/ 0 h 80"/>
                  <a:gd name="T2" fmla="*/ 2147483647 w 78"/>
                  <a:gd name="T3" fmla="*/ 2147483647 h 80"/>
                  <a:gd name="T4" fmla="*/ 0 w 78"/>
                  <a:gd name="T5" fmla="*/ 2147483647 h 80"/>
                  <a:gd name="T6" fmla="*/ 0 w 78"/>
                  <a:gd name="T7" fmla="*/ 2147483647 h 80"/>
                  <a:gd name="T8" fmla="*/ 2147483647 w 78"/>
                  <a:gd name="T9" fmla="*/ 2147483647 h 80"/>
                  <a:gd name="T10" fmla="*/ 2147483647 w 78"/>
                  <a:gd name="T11" fmla="*/ 2147483647 h 80"/>
                  <a:gd name="T12" fmla="*/ 2147483647 w 78"/>
                  <a:gd name="T13" fmla="*/ 2147483647 h 80"/>
                  <a:gd name="T14" fmla="*/ 2147483647 w 78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0"/>
                  <a:gd name="T26" fmla="*/ 78 w 78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0">
                    <a:moveTo>
                      <a:pt x="63" y="0"/>
                    </a:moveTo>
                    <a:lnTo>
                      <a:pt x="7" y="56"/>
                    </a:lnTo>
                    <a:lnTo>
                      <a:pt x="0" y="48"/>
                    </a:lnTo>
                    <a:lnTo>
                      <a:pt x="0" y="80"/>
                    </a:lnTo>
                    <a:lnTo>
                      <a:pt x="31" y="80"/>
                    </a:lnTo>
                    <a:lnTo>
                      <a:pt x="23" y="72"/>
                    </a:lnTo>
                    <a:lnTo>
                      <a:pt x="78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7"/>
              <p:cNvSpPr>
                <a:spLocks/>
              </p:cNvSpPr>
              <p:nvPr/>
            </p:nvSpPr>
            <p:spPr bwMode="auto">
              <a:xfrm>
                <a:off x="8697913" y="6007100"/>
                <a:ext cx="123825" cy="127000"/>
              </a:xfrm>
              <a:custGeom>
                <a:avLst/>
                <a:gdLst>
                  <a:gd name="T0" fmla="*/ 2147483647 w 78"/>
                  <a:gd name="T1" fmla="*/ 0 h 80"/>
                  <a:gd name="T2" fmla="*/ 2147483647 w 78"/>
                  <a:gd name="T3" fmla="*/ 2147483647 h 80"/>
                  <a:gd name="T4" fmla="*/ 0 w 78"/>
                  <a:gd name="T5" fmla="*/ 2147483647 h 80"/>
                  <a:gd name="T6" fmla="*/ 0 w 78"/>
                  <a:gd name="T7" fmla="*/ 2147483647 h 80"/>
                  <a:gd name="T8" fmla="*/ 2147483647 w 78"/>
                  <a:gd name="T9" fmla="*/ 2147483647 h 80"/>
                  <a:gd name="T10" fmla="*/ 2147483647 w 78"/>
                  <a:gd name="T11" fmla="*/ 2147483647 h 80"/>
                  <a:gd name="T12" fmla="*/ 2147483647 w 78"/>
                  <a:gd name="T13" fmla="*/ 2147483647 h 80"/>
                  <a:gd name="T14" fmla="*/ 2147483647 w 78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0"/>
                  <a:gd name="T26" fmla="*/ 78 w 78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0">
                    <a:moveTo>
                      <a:pt x="63" y="0"/>
                    </a:moveTo>
                    <a:lnTo>
                      <a:pt x="7" y="56"/>
                    </a:lnTo>
                    <a:lnTo>
                      <a:pt x="0" y="48"/>
                    </a:lnTo>
                    <a:lnTo>
                      <a:pt x="0" y="80"/>
                    </a:lnTo>
                    <a:lnTo>
                      <a:pt x="31" y="80"/>
                    </a:lnTo>
                    <a:lnTo>
                      <a:pt x="23" y="72"/>
                    </a:lnTo>
                    <a:lnTo>
                      <a:pt x="78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8"/>
              <p:cNvSpPr>
                <a:spLocks/>
              </p:cNvSpPr>
              <p:nvPr/>
            </p:nvSpPr>
            <p:spPr bwMode="auto">
              <a:xfrm>
                <a:off x="8642350" y="5956300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4" y="45"/>
                    </a:lnTo>
                    <a:lnTo>
                      <a:pt x="24" y="35"/>
                    </a:lnTo>
                    <a:lnTo>
                      <a:pt x="100" y="35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9"/>
              <p:cNvSpPr>
                <a:spLocks/>
              </p:cNvSpPr>
              <p:nvPr/>
            </p:nvSpPr>
            <p:spPr bwMode="auto">
              <a:xfrm>
                <a:off x="8642350" y="5956300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4" y="45"/>
                    </a:lnTo>
                    <a:lnTo>
                      <a:pt x="24" y="35"/>
                    </a:lnTo>
                    <a:lnTo>
                      <a:pt x="100" y="35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20"/>
              <p:cNvSpPr>
                <a:spLocks/>
              </p:cNvSpPr>
              <p:nvPr/>
            </p:nvSpPr>
            <p:spPr bwMode="auto">
              <a:xfrm>
                <a:off x="8701088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0 h 80"/>
                  <a:gd name="T6" fmla="*/ 0 w 79"/>
                  <a:gd name="T7" fmla="*/ 0 h 80"/>
                  <a:gd name="T8" fmla="*/ 0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79" y="64"/>
                    </a:moveTo>
                    <a:lnTo>
                      <a:pt x="24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63" y="80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21"/>
              <p:cNvSpPr>
                <a:spLocks/>
              </p:cNvSpPr>
              <p:nvPr/>
            </p:nvSpPr>
            <p:spPr bwMode="auto">
              <a:xfrm>
                <a:off x="8701088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0 h 80"/>
                  <a:gd name="T6" fmla="*/ 0 w 79"/>
                  <a:gd name="T7" fmla="*/ 0 h 80"/>
                  <a:gd name="T8" fmla="*/ 0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79" y="64"/>
                    </a:moveTo>
                    <a:lnTo>
                      <a:pt x="24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63" y="80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22"/>
              <p:cNvSpPr>
                <a:spLocks/>
              </p:cNvSpPr>
              <p:nvPr/>
            </p:nvSpPr>
            <p:spPr bwMode="auto">
              <a:xfrm>
                <a:off x="8810625" y="5788025"/>
                <a:ext cx="69850" cy="160337"/>
              </a:xfrm>
              <a:custGeom>
                <a:avLst/>
                <a:gdLst>
                  <a:gd name="T0" fmla="*/ 2147483647 w 44"/>
                  <a:gd name="T1" fmla="*/ 2147483647 h 101"/>
                  <a:gd name="T2" fmla="*/ 2147483647 w 44"/>
                  <a:gd name="T3" fmla="*/ 2147483647 h 101"/>
                  <a:gd name="T4" fmla="*/ 2147483647 w 44"/>
                  <a:gd name="T5" fmla="*/ 2147483647 h 101"/>
                  <a:gd name="T6" fmla="*/ 2147483647 w 44"/>
                  <a:gd name="T7" fmla="*/ 0 h 101"/>
                  <a:gd name="T8" fmla="*/ 0 w 44"/>
                  <a:gd name="T9" fmla="*/ 2147483647 h 101"/>
                  <a:gd name="T10" fmla="*/ 2147483647 w 44"/>
                  <a:gd name="T11" fmla="*/ 2147483647 h 101"/>
                  <a:gd name="T12" fmla="*/ 2147483647 w 44"/>
                  <a:gd name="T13" fmla="*/ 2147483647 h 101"/>
                  <a:gd name="T14" fmla="*/ 2147483647 w 44"/>
                  <a:gd name="T15" fmla="*/ 2147483647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1"/>
                  <a:gd name="T26" fmla="*/ 44 w 4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1">
                    <a:moveTo>
                      <a:pt x="34" y="101"/>
                    </a:moveTo>
                    <a:lnTo>
                      <a:pt x="34" y="22"/>
                    </a:lnTo>
                    <a:lnTo>
                      <a:pt x="44" y="22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0" y="101"/>
                    </a:lnTo>
                    <a:lnTo>
                      <a:pt x="34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23"/>
              <p:cNvSpPr>
                <a:spLocks/>
              </p:cNvSpPr>
              <p:nvPr/>
            </p:nvSpPr>
            <p:spPr bwMode="auto">
              <a:xfrm>
                <a:off x="8810625" y="5788025"/>
                <a:ext cx="69850" cy="160337"/>
              </a:xfrm>
              <a:custGeom>
                <a:avLst/>
                <a:gdLst>
                  <a:gd name="T0" fmla="*/ 2147483647 w 44"/>
                  <a:gd name="T1" fmla="*/ 2147483647 h 101"/>
                  <a:gd name="T2" fmla="*/ 2147483647 w 44"/>
                  <a:gd name="T3" fmla="*/ 2147483647 h 101"/>
                  <a:gd name="T4" fmla="*/ 2147483647 w 44"/>
                  <a:gd name="T5" fmla="*/ 2147483647 h 101"/>
                  <a:gd name="T6" fmla="*/ 2147483647 w 44"/>
                  <a:gd name="T7" fmla="*/ 0 h 101"/>
                  <a:gd name="T8" fmla="*/ 0 w 44"/>
                  <a:gd name="T9" fmla="*/ 2147483647 h 101"/>
                  <a:gd name="T10" fmla="*/ 2147483647 w 44"/>
                  <a:gd name="T11" fmla="*/ 2147483647 h 101"/>
                  <a:gd name="T12" fmla="*/ 2147483647 w 44"/>
                  <a:gd name="T13" fmla="*/ 2147483647 h 101"/>
                  <a:gd name="T14" fmla="*/ 2147483647 w 44"/>
                  <a:gd name="T15" fmla="*/ 2147483647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1"/>
                  <a:gd name="T26" fmla="*/ 44 w 4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1">
                    <a:moveTo>
                      <a:pt x="34" y="101"/>
                    </a:moveTo>
                    <a:lnTo>
                      <a:pt x="34" y="22"/>
                    </a:lnTo>
                    <a:lnTo>
                      <a:pt x="44" y="22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0" y="101"/>
                    </a:lnTo>
                    <a:lnTo>
                      <a:pt x="34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24"/>
              <p:cNvSpPr>
                <a:spLocks/>
              </p:cNvSpPr>
              <p:nvPr/>
            </p:nvSpPr>
            <p:spPr bwMode="auto">
              <a:xfrm>
                <a:off x="8864600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0 h 80"/>
                  <a:gd name="T8" fmla="*/ 2147483647 w 79"/>
                  <a:gd name="T9" fmla="*/ 0 h 80"/>
                  <a:gd name="T10" fmla="*/ 2147483647 w 79"/>
                  <a:gd name="T11" fmla="*/ 2147483647 h 80"/>
                  <a:gd name="T12" fmla="*/ 0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16" y="80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7" y="0"/>
                    </a:lnTo>
                    <a:lnTo>
                      <a:pt x="55" y="8"/>
                    </a:lnTo>
                    <a:lnTo>
                      <a:pt x="0" y="64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5"/>
              <p:cNvSpPr>
                <a:spLocks/>
              </p:cNvSpPr>
              <p:nvPr/>
            </p:nvSpPr>
            <p:spPr bwMode="auto">
              <a:xfrm>
                <a:off x="8864600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0 h 80"/>
                  <a:gd name="T8" fmla="*/ 2147483647 w 79"/>
                  <a:gd name="T9" fmla="*/ 0 h 80"/>
                  <a:gd name="T10" fmla="*/ 2147483647 w 79"/>
                  <a:gd name="T11" fmla="*/ 2147483647 h 80"/>
                  <a:gd name="T12" fmla="*/ 0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16" y="80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7" y="0"/>
                    </a:lnTo>
                    <a:lnTo>
                      <a:pt x="55" y="8"/>
                    </a:lnTo>
                    <a:lnTo>
                      <a:pt x="0" y="64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6"/>
              <p:cNvSpPr>
                <a:spLocks/>
              </p:cNvSpPr>
              <p:nvPr/>
            </p:nvSpPr>
            <p:spPr bwMode="auto">
              <a:xfrm>
                <a:off x="8890000" y="5956300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5"/>
                    </a:moveTo>
                    <a:lnTo>
                      <a:pt x="78" y="35"/>
                    </a:lnTo>
                    <a:lnTo>
                      <a:pt x="78" y="45"/>
                    </a:lnTo>
                    <a:lnTo>
                      <a:pt x="100" y="22"/>
                    </a:lnTo>
                    <a:lnTo>
                      <a:pt x="78" y="0"/>
                    </a:lnTo>
                    <a:lnTo>
                      <a:pt x="78" y="11"/>
                    </a:lnTo>
                    <a:lnTo>
                      <a:pt x="0" y="1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7"/>
              <p:cNvSpPr>
                <a:spLocks/>
              </p:cNvSpPr>
              <p:nvPr/>
            </p:nvSpPr>
            <p:spPr bwMode="auto">
              <a:xfrm>
                <a:off x="8890000" y="5956300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5"/>
                    </a:moveTo>
                    <a:lnTo>
                      <a:pt x="78" y="35"/>
                    </a:lnTo>
                    <a:lnTo>
                      <a:pt x="78" y="45"/>
                    </a:lnTo>
                    <a:lnTo>
                      <a:pt x="100" y="22"/>
                    </a:lnTo>
                    <a:lnTo>
                      <a:pt x="78" y="0"/>
                    </a:lnTo>
                    <a:lnTo>
                      <a:pt x="78" y="11"/>
                    </a:lnTo>
                    <a:lnTo>
                      <a:pt x="0" y="1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8"/>
              <p:cNvSpPr>
                <a:spLocks/>
              </p:cNvSpPr>
              <p:nvPr/>
            </p:nvSpPr>
            <p:spPr bwMode="auto">
              <a:xfrm>
                <a:off x="8864600" y="6011863"/>
                <a:ext cx="125413" cy="125412"/>
              </a:xfrm>
              <a:custGeom>
                <a:avLst/>
                <a:gdLst>
                  <a:gd name="T0" fmla="*/ 0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0 h 79"/>
                  <a:gd name="T14" fmla="*/ 0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0" y="16"/>
                    </a:moveTo>
                    <a:lnTo>
                      <a:pt x="55" y="71"/>
                    </a:lnTo>
                    <a:lnTo>
                      <a:pt x="47" y="79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5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9"/>
              <p:cNvSpPr>
                <a:spLocks/>
              </p:cNvSpPr>
              <p:nvPr/>
            </p:nvSpPr>
            <p:spPr bwMode="auto">
              <a:xfrm>
                <a:off x="8864600" y="6011863"/>
                <a:ext cx="125413" cy="125412"/>
              </a:xfrm>
              <a:custGeom>
                <a:avLst/>
                <a:gdLst>
                  <a:gd name="T0" fmla="*/ 0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0 h 79"/>
                  <a:gd name="T14" fmla="*/ 0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0" y="16"/>
                    </a:moveTo>
                    <a:lnTo>
                      <a:pt x="55" y="71"/>
                    </a:lnTo>
                    <a:lnTo>
                      <a:pt x="47" y="79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5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30"/>
              <p:cNvSpPr>
                <a:spLocks/>
              </p:cNvSpPr>
              <p:nvPr/>
            </p:nvSpPr>
            <p:spPr bwMode="auto">
              <a:xfrm>
                <a:off x="8810625" y="6037263"/>
                <a:ext cx="69850" cy="158750"/>
              </a:xfrm>
              <a:custGeom>
                <a:avLst/>
                <a:gdLst>
                  <a:gd name="T0" fmla="*/ 2147483647 w 44"/>
                  <a:gd name="T1" fmla="*/ 0 h 100"/>
                  <a:gd name="T2" fmla="*/ 2147483647 w 44"/>
                  <a:gd name="T3" fmla="*/ 2147483647 h 100"/>
                  <a:gd name="T4" fmla="*/ 0 w 44"/>
                  <a:gd name="T5" fmla="*/ 2147483647 h 100"/>
                  <a:gd name="T6" fmla="*/ 2147483647 w 44"/>
                  <a:gd name="T7" fmla="*/ 2147483647 h 100"/>
                  <a:gd name="T8" fmla="*/ 2147483647 w 44"/>
                  <a:gd name="T9" fmla="*/ 2147483647 h 100"/>
                  <a:gd name="T10" fmla="*/ 2147483647 w 44"/>
                  <a:gd name="T11" fmla="*/ 2147483647 h 100"/>
                  <a:gd name="T12" fmla="*/ 2147483647 w 44"/>
                  <a:gd name="T13" fmla="*/ 0 h 100"/>
                  <a:gd name="T14" fmla="*/ 2147483647 w 44"/>
                  <a:gd name="T15" fmla="*/ 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0"/>
                  <a:gd name="T26" fmla="*/ 44 w 44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0">
                    <a:moveTo>
                      <a:pt x="10" y="0"/>
                    </a:moveTo>
                    <a:lnTo>
                      <a:pt x="10" y="79"/>
                    </a:lnTo>
                    <a:lnTo>
                      <a:pt x="0" y="79"/>
                    </a:lnTo>
                    <a:lnTo>
                      <a:pt x="23" y="100"/>
                    </a:lnTo>
                    <a:lnTo>
                      <a:pt x="44" y="79"/>
                    </a:lnTo>
                    <a:lnTo>
                      <a:pt x="34" y="79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31"/>
              <p:cNvSpPr>
                <a:spLocks/>
              </p:cNvSpPr>
              <p:nvPr/>
            </p:nvSpPr>
            <p:spPr bwMode="auto">
              <a:xfrm>
                <a:off x="8810625" y="6037263"/>
                <a:ext cx="69850" cy="158750"/>
              </a:xfrm>
              <a:custGeom>
                <a:avLst/>
                <a:gdLst>
                  <a:gd name="T0" fmla="*/ 2147483647 w 44"/>
                  <a:gd name="T1" fmla="*/ 0 h 100"/>
                  <a:gd name="T2" fmla="*/ 2147483647 w 44"/>
                  <a:gd name="T3" fmla="*/ 2147483647 h 100"/>
                  <a:gd name="T4" fmla="*/ 0 w 44"/>
                  <a:gd name="T5" fmla="*/ 2147483647 h 100"/>
                  <a:gd name="T6" fmla="*/ 2147483647 w 44"/>
                  <a:gd name="T7" fmla="*/ 2147483647 h 100"/>
                  <a:gd name="T8" fmla="*/ 2147483647 w 44"/>
                  <a:gd name="T9" fmla="*/ 2147483647 h 100"/>
                  <a:gd name="T10" fmla="*/ 2147483647 w 44"/>
                  <a:gd name="T11" fmla="*/ 2147483647 h 100"/>
                  <a:gd name="T12" fmla="*/ 2147483647 w 44"/>
                  <a:gd name="T13" fmla="*/ 0 h 100"/>
                  <a:gd name="T14" fmla="*/ 2147483647 w 44"/>
                  <a:gd name="T15" fmla="*/ 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0"/>
                  <a:gd name="T26" fmla="*/ 44 w 44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0">
                    <a:moveTo>
                      <a:pt x="10" y="0"/>
                    </a:moveTo>
                    <a:lnTo>
                      <a:pt x="10" y="79"/>
                    </a:lnTo>
                    <a:lnTo>
                      <a:pt x="0" y="79"/>
                    </a:lnTo>
                    <a:lnTo>
                      <a:pt x="23" y="100"/>
                    </a:lnTo>
                    <a:lnTo>
                      <a:pt x="44" y="79"/>
                    </a:lnTo>
                    <a:lnTo>
                      <a:pt x="34" y="79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32"/>
              <p:cNvSpPr>
                <a:spLocks/>
              </p:cNvSpPr>
              <p:nvPr/>
            </p:nvSpPr>
            <p:spPr bwMode="auto">
              <a:xfrm>
                <a:off x="8701088" y="6011863"/>
                <a:ext cx="125413" cy="125412"/>
              </a:xfrm>
              <a:custGeom>
                <a:avLst/>
                <a:gdLst>
                  <a:gd name="T0" fmla="*/ 2147483647 w 79"/>
                  <a:gd name="T1" fmla="*/ 0 h 79"/>
                  <a:gd name="T2" fmla="*/ 2147483647 w 79"/>
                  <a:gd name="T3" fmla="*/ 2147483647 h 79"/>
                  <a:gd name="T4" fmla="*/ 0 w 79"/>
                  <a:gd name="T5" fmla="*/ 2147483647 h 79"/>
                  <a:gd name="T6" fmla="*/ 0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2147483647 h 79"/>
                  <a:gd name="T14" fmla="*/ 2147483647 w 79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63" y="0"/>
                    </a:moveTo>
                    <a:lnTo>
                      <a:pt x="8" y="55"/>
                    </a:lnTo>
                    <a:lnTo>
                      <a:pt x="0" y="48"/>
                    </a:lnTo>
                    <a:lnTo>
                      <a:pt x="0" y="79"/>
                    </a:lnTo>
                    <a:lnTo>
                      <a:pt x="32" y="79"/>
                    </a:lnTo>
                    <a:lnTo>
                      <a:pt x="24" y="71"/>
                    </a:lnTo>
                    <a:lnTo>
                      <a:pt x="79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33"/>
              <p:cNvSpPr>
                <a:spLocks/>
              </p:cNvSpPr>
              <p:nvPr/>
            </p:nvSpPr>
            <p:spPr bwMode="auto">
              <a:xfrm>
                <a:off x="8701088" y="6011863"/>
                <a:ext cx="125413" cy="125412"/>
              </a:xfrm>
              <a:custGeom>
                <a:avLst/>
                <a:gdLst>
                  <a:gd name="T0" fmla="*/ 2147483647 w 79"/>
                  <a:gd name="T1" fmla="*/ 0 h 79"/>
                  <a:gd name="T2" fmla="*/ 2147483647 w 79"/>
                  <a:gd name="T3" fmla="*/ 2147483647 h 79"/>
                  <a:gd name="T4" fmla="*/ 0 w 79"/>
                  <a:gd name="T5" fmla="*/ 2147483647 h 79"/>
                  <a:gd name="T6" fmla="*/ 0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2147483647 h 79"/>
                  <a:gd name="T14" fmla="*/ 2147483647 w 79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63" y="0"/>
                    </a:moveTo>
                    <a:lnTo>
                      <a:pt x="8" y="55"/>
                    </a:lnTo>
                    <a:lnTo>
                      <a:pt x="0" y="48"/>
                    </a:lnTo>
                    <a:lnTo>
                      <a:pt x="0" y="79"/>
                    </a:lnTo>
                    <a:lnTo>
                      <a:pt x="32" y="79"/>
                    </a:lnTo>
                    <a:lnTo>
                      <a:pt x="24" y="71"/>
                    </a:lnTo>
                    <a:lnTo>
                      <a:pt x="79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134"/>
              <p:cNvSpPr>
                <a:spLocks noChangeArrowheads="1"/>
              </p:cNvSpPr>
              <p:nvPr/>
            </p:nvSpPr>
            <p:spPr bwMode="auto">
              <a:xfrm>
                <a:off x="8772525" y="5922963"/>
                <a:ext cx="138113" cy="13970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135"/>
              <p:cNvSpPr>
                <a:spLocks noChangeArrowheads="1"/>
              </p:cNvSpPr>
              <p:nvPr/>
            </p:nvSpPr>
            <p:spPr bwMode="auto">
              <a:xfrm>
                <a:off x="8780463" y="5930900"/>
                <a:ext cx="138113" cy="139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136"/>
              <p:cNvSpPr>
                <a:spLocks noChangeArrowheads="1"/>
              </p:cNvSpPr>
              <p:nvPr/>
            </p:nvSpPr>
            <p:spPr bwMode="auto">
              <a:xfrm>
                <a:off x="8777288" y="5927725"/>
                <a:ext cx="136525" cy="13811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AutoShape 74"/>
            <p:cNvSpPr>
              <a:spLocks noChangeAspect="1" noChangeArrowheads="1" noTextEdit="1"/>
            </p:cNvSpPr>
            <p:nvPr/>
          </p:nvSpPr>
          <p:spPr bwMode="auto">
            <a:xfrm>
              <a:off x="7538783" y="2119662"/>
              <a:ext cx="725827" cy="58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7543016" y="2516537"/>
              <a:ext cx="717362" cy="182562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7"/>
            <p:cNvSpPr>
              <a:spLocks/>
            </p:cNvSpPr>
            <p:nvPr/>
          </p:nvSpPr>
          <p:spPr bwMode="auto">
            <a:xfrm>
              <a:off x="7543016" y="2516537"/>
              <a:ext cx="717362" cy="182562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2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auto">
            <a:xfrm>
              <a:off x="7543016" y="2218087"/>
              <a:ext cx="717362" cy="392112"/>
            </a:xfrm>
            <a:custGeom>
              <a:avLst/>
              <a:gdLst>
                <a:gd name="T0" fmla="*/ 0 w 423"/>
                <a:gd name="T1" fmla="*/ 0 h 309"/>
                <a:gd name="T2" fmla="*/ 0 w 423"/>
                <a:gd name="T3" fmla="*/ 2147483647 h 309"/>
                <a:gd name="T4" fmla="*/ 2147483647 w 423"/>
                <a:gd name="T5" fmla="*/ 2147483647 h 309"/>
                <a:gd name="T6" fmla="*/ 2147483647 w 423"/>
                <a:gd name="T7" fmla="*/ 0 h 309"/>
                <a:gd name="T8" fmla="*/ 0 w 423"/>
                <a:gd name="T9" fmla="*/ 0 h 309"/>
                <a:gd name="T10" fmla="*/ 0 w 423"/>
                <a:gd name="T11" fmla="*/ 0 h 3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"/>
                <a:gd name="T19" fmla="*/ 0 h 309"/>
                <a:gd name="T20" fmla="*/ 423 w 423"/>
                <a:gd name="T21" fmla="*/ 309 h 3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" h="309">
                  <a:moveTo>
                    <a:pt x="0" y="0"/>
                  </a:moveTo>
                  <a:lnTo>
                    <a:pt x="0" y="309"/>
                  </a:lnTo>
                  <a:lnTo>
                    <a:pt x="423" y="309"/>
                  </a:lnTo>
                  <a:lnTo>
                    <a:pt x="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9"/>
            <p:cNvSpPr>
              <a:spLocks/>
            </p:cNvSpPr>
            <p:nvPr/>
          </p:nvSpPr>
          <p:spPr bwMode="auto">
            <a:xfrm>
              <a:off x="7543016" y="2122837"/>
              <a:ext cx="717362" cy="18415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solidFill>
              <a:srgbClr val="00B4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auto">
            <a:xfrm>
              <a:off x="7543016" y="2122837"/>
              <a:ext cx="717362" cy="184150"/>
            </a:xfrm>
            <a:custGeom>
              <a:avLst/>
              <a:gdLst>
                <a:gd name="T0" fmla="*/ 2147483647 w 655"/>
                <a:gd name="T1" fmla="*/ 2147483647 h 224"/>
                <a:gd name="T2" fmla="*/ 2147483647 w 655"/>
                <a:gd name="T3" fmla="*/ 2147483647 h 224"/>
                <a:gd name="T4" fmla="*/ 2147483647 w 655"/>
                <a:gd name="T5" fmla="*/ 2147483647 h 224"/>
                <a:gd name="T6" fmla="*/ 0 w 655"/>
                <a:gd name="T7" fmla="*/ 2147483647 h 224"/>
                <a:gd name="T8" fmla="*/ 2147483647 w 655"/>
                <a:gd name="T9" fmla="*/ 0 h 224"/>
                <a:gd name="T10" fmla="*/ 2147483647 w 655"/>
                <a:gd name="T11" fmla="*/ 2147483647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5"/>
                <a:gd name="T19" fmla="*/ 0 h 224"/>
                <a:gd name="T20" fmla="*/ 655 w 655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5" h="224">
                  <a:moveTo>
                    <a:pt x="655" y="112"/>
                  </a:moveTo>
                  <a:cubicBezTo>
                    <a:pt x="655" y="112"/>
                    <a:pt x="655" y="112"/>
                    <a:pt x="655" y="112"/>
                  </a:cubicBezTo>
                  <a:cubicBezTo>
                    <a:pt x="655" y="174"/>
                    <a:pt x="508" y="224"/>
                    <a:pt x="328" y="224"/>
                  </a:cubicBezTo>
                  <a:cubicBezTo>
                    <a:pt x="147" y="224"/>
                    <a:pt x="0" y="174"/>
                    <a:pt x="0" y="112"/>
                  </a:cubicBezTo>
                  <a:cubicBezTo>
                    <a:pt x="0" y="50"/>
                    <a:pt x="147" y="0"/>
                    <a:pt x="328" y="0"/>
                  </a:cubicBezTo>
                  <a:cubicBezTo>
                    <a:pt x="508" y="0"/>
                    <a:pt x="655" y="50"/>
                    <a:pt x="655" y="112"/>
                  </a:cubicBezTo>
                  <a:close/>
                </a:path>
              </a:pathLst>
            </a:custGeom>
            <a:noFill/>
            <a:ln w="2">
              <a:solidFill>
                <a:srgbClr val="AAE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auto">
            <a:xfrm>
              <a:off x="7911221" y="2148240"/>
              <a:ext cx="237005" cy="58737"/>
            </a:xfrm>
            <a:custGeom>
              <a:avLst/>
              <a:gdLst>
                <a:gd name="T0" fmla="*/ 0 w 139"/>
                <a:gd name="T1" fmla="*/ 2147483647 h 47"/>
                <a:gd name="T2" fmla="*/ 2147483647 w 139"/>
                <a:gd name="T3" fmla="*/ 2147483647 h 47"/>
                <a:gd name="T4" fmla="*/ 2147483647 w 139"/>
                <a:gd name="T5" fmla="*/ 2147483647 h 47"/>
                <a:gd name="T6" fmla="*/ 2147483647 w 139"/>
                <a:gd name="T7" fmla="*/ 2147483647 h 47"/>
                <a:gd name="T8" fmla="*/ 2147483647 w 139"/>
                <a:gd name="T9" fmla="*/ 0 h 47"/>
                <a:gd name="T10" fmla="*/ 2147483647 w 139"/>
                <a:gd name="T11" fmla="*/ 0 h 47"/>
                <a:gd name="T12" fmla="*/ 2147483647 w 139"/>
                <a:gd name="T13" fmla="*/ 2147483647 h 47"/>
                <a:gd name="T14" fmla="*/ 0 w 139"/>
                <a:gd name="T15" fmla="*/ 2147483647 h 47"/>
                <a:gd name="T16" fmla="*/ 0 w 1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47"/>
                <a:gd name="T29" fmla="*/ 139 w 1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47">
                  <a:moveTo>
                    <a:pt x="0" y="37"/>
                  </a:moveTo>
                  <a:lnTo>
                    <a:pt x="31" y="47"/>
                  </a:lnTo>
                  <a:lnTo>
                    <a:pt x="105" y="18"/>
                  </a:lnTo>
                  <a:lnTo>
                    <a:pt x="139" y="26"/>
                  </a:lnTo>
                  <a:lnTo>
                    <a:pt x="121" y="0"/>
                  </a:lnTo>
                  <a:lnTo>
                    <a:pt x="32" y="0"/>
                  </a:lnTo>
                  <a:lnTo>
                    <a:pt x="69" y="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>
              <a:off x="7653055" y="2219674"/>
              <a:ext cx="237005" cy="58738"/>
            </a:xfrm>
            <a:custGeom>
              <a:avLst/>
              <a:gdLst>
                <a:gd name="T0" fmla="*/ 2147483647 w 139"/>
                <a:gd name="T1" fmla="*/ 2147483647 h 47"/>
                <a:gd name="T2" fmla="*/ 2147483647 w 139"/>
                <a:gd name="T3" fmla="*/ 0 h 47"/>
                <a:gd name="T4" fmla="*/ 2147483647 w 139"/>
                <a:gd name="T5" fmla="*/ 2147483647 h 47"/>
                <a:gd name="T6" fmla="*/ 0 w 139"/>
                <a:gd name="T7" fmla="*/ 2147483647 h 47"/>
                <a:gd name="T8" fmla="*/ 2147483647 w 139"/>
                <a:gd name="T9" fmla="*/ 2147483647 h 47"/>
                <a:gd name="T10" fmla="*/ 2147483647 w 139"/>
                <a:gd name="T11" fmla="*/ 2147483647 h 47"/>
                <a:gd name="T12" fmla="*/ 2147483647 w 139"/>
                <a:gd name="T13" fmla="*/ 2147483647 h 47"/>
                <a:gd name="T14" fmla="*/ 2147483647 w 139"/>
                <a:gd name="T15" fmla="*/ 2147483647 h 47"/>
                <a:gd name="T16" fmla="*/ 2147483647 w 1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47"/>
                <a:gd name="T29" fmla="*/ 139 w 1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47">
                  <a:moveTo>
                    <a:pt x="139" y="10"/>
                  </a:moveTo>
                  <a:lnTo>
                    <a:pt x="108" y="0"/>
                  </a:lnTo>
                  <a:lnTo>
                    <a:pt x="35" y="30"/>
                  </a:lnTo>
                  <a:lnTo>
                    <a:pt x="0" y="21"/>
                  </a:lnTo>
                  <a:lnTo>
                    <a:pt x="18" y="47"/>
                  </a:lnTo>
                  <a:lnTo>
                    <a:pt x="107" y="47"/>
                  </a:lnTo>
                  <a:lnTo>
                    <a:pt x="69" y="38"/>
                  </a:lnTo>
                  <a:lnTo>
                    <a:pt x="13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7665750" y="2146649"/>
              <a:ext cx="237005" cy="58738"/>
            </a:xfrm>
            <a:custGeom>
              <a:avLst/>
              <a:gdLst>
                <a:gd name="T0" fmla="*/ 0 w 140"/>
                <a:gd name="T1" fmla="*/ 2147483647 h 47"/>
                <a:gd name="T2" fmla="*/ 2147483647 w 140"/>
                <a:gd name="T3" fmla="*/ 0 h 47"/>
                <a:gd name="T4" fmla="*/ 2147483647 w 140"/>
                <a:gd name="T5" fmla="*/ 2147483647 h 47"/>
                <a:gd name="T6" fmla="*/ 2147483647 w 140"/>
                <a:gd name="T7" fmla="*/ 2147483647 h 47"/>
                <a:gd name="T8" fmla="*/ 2147483647 w 140"/>
                <a:gd name="T9" fmla="*/ 2147483647 h 47"/>
                <a:gd name="T10" fmla="*/ 2147483647 w 140"/>
                <a:gd name="T11" fmla="*/ 2147483647 h 47"/>
                <a:gd name="T12" fmla="*/ 2147483647 w 140"/>
                <a:gd name="T13" fmla="*/ 2147483647 h 47"/>
                <a:gd name="T14" fmla="*/ 0 w 140"/>
                <a:gd name="T15" fmla="*/ 2147483647 h 47"/>
                <a:gd name="T16" fmla="*/ 0 w 140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7"/>
                <a:gd name="T29" fmla="*/ 140 w 14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7">
                  <a:moveTo>
                    <a:pt x="0" y="10"/>
                  </a:moveTo>
                  <a:lnTo>
                    <a:pt x="31" y="0"/>
                  </a:lnTo>
                  <a:lnTo>
                    <a:pt x="105" y="29"/>
                  </a:lnTo>
                  <a:lnTo>
                    <a:pt x="140" y="21"/>
                  </a:lnTo>
                  <a:lnTo>
                    <a:pt x="122" y="47"/>
                  </a:lnTo>
                  <a:lnTo>
                    <a:pt x="33" y="47"/>
                  </a:lnTo>
                  <a:lnTo>
                    <a:pt x="70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7904873" y="2222852"/>
              <a:ext cx="234889" cy="60325"/>
            </a:xfrm>
            <a:custGeom>
              <a:avLst/>
              <a:gdLst>
                <a:gd name="T0" fmla="*/ 2147483647 w 138"/>
                <a:gd name="T1" fmla="*/ 2147483647 h 47"/>
                <a:gd name="T2" fmla="*/ 2147483647 w 138"/>
                <a:gd name="T3" fmla="*/ 2147483647 h 47"/>
                <a:gd name="T4" fmla="*/ 2147483647 w 138"/>
                <a:gd name="T5" fmla="*/ 2147483647 h 47"/>
                <a:gd name="T6" fmla="*/ 0 w 138"/>
                <a:gd name="T7" fmla="*/ 2147483647 h 47"/>
                <a:gd name="T8" fmla="*/ 2147483647 w 138"/>
                <a:gd name="T9" fmla="*/ 0 h 47"/>
                <a:gd name="T10" fmla="*/ 2147483647 w 138"/>
                <a:gd name="T11" fmla="*/ 0 h 47"/>
                <a:gd name="T12" fmla="*/ 2147483647 w 138"/>
                <a:gd name="T13" fmla="*/ 2147483647 h 47"/>
                <a:gd name="T14" fmla="*/ 2147483647 w 138"/>
                <a:gd name="T15" fmla="*/ 2147483647 h 47"/>
                <a:gd name="T16" fmla="*/ 2147483647 w 138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47"/>
                <a:gd name="T29" fmla="*/ 138 w 13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47">
                  <a:moveTo>
                    <a:pt x="138" y="37"/>
                  </a:moveTo>
                  <a:lnTo>
                    <a:pt x="107" y="47"/>
                  </a:lnTo>
                  <a:lnTo>
                    <a:pt x="34" y="18"/>
                  </a:lnTo>
                  <a:lnTo>
                    <a:pt x="0" y="27"/>
                  </a:lnTo>
                  <a:lnTo>
                    <a:pt x="18" y="0"/>
                  </a:lnTo>
                  <a:lnTo>
                    <a:pt x="106" y="0"/>
                  </a:lnTo>
                  <a:lnTo>
                    <a:pt x="69" y="9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auto">
            <a:xfrm>
              <a:off x="7917569" y="2151415"/>
              <a:ext cx="232773" cy="60325"/>
            </a:xfrm>
            <a:custGeom>
              <a:avLst/>
              <a:gdLst>
                <a:gd name="T0" fmla="*/ 0 w 138"/>
                <a:gd name="T1" fmla="*/ 2147483647 h 47"/>
                <a:gd name="T2" fmla="*/ 2147483647 w 138"/>
                <a:gd name="T3" fmla="*/ 2147483647 h 47"/>
                <a:gd name="T4" fmla="*/ 2147483647 w 138"/>
                <a:gd name="T5" fmla="*/ 2147483647 h 47"/>
                <a:gd name="T6" fmla="*/ 2147483647 w 138"/>
                <a:gd name="T7" fmla="*/ 2147483647 h 47"/>
                <a:gd name="T8" fmla="*/ 2147483647 w 138"/>
                <a:gd name="T9" fmla="*/ 0 h 47"/>
                <a:gd name="T10" fmla="*/ 2147483647 w 138"/>
                <a:gd name="T11" fmla="*/ 0 h 47"/>
                <a:gd name="T12" fmla="*/ 2147483647 w 138"/>
                <a:gd name="T13" fmla="*/ 2147483647 h 47"/>
                <a:gd name="T14" fmla="*/ 0 w 138"/>
                <a:gd name="T15" fmla="*/ 2147483647 h 47"/>
                <a:gd name="T16" fmla="*/ 0 w 138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47"/>
                <a:gd name="T29" fmla="*/ 138 w 13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47">
                  <a:moveTo>
                    <a:pt x="0" y="36"/>
                  </a:moveTo>
                  <a:lnTo>
                    <a:pt x="31" y="47"/>
                  </a:lnTo>
                  <a:lnTo>
                    <a:pt x="104" y="18"/>
                  </a:lnTo>
                  <a:lnTo>
                    <a:pt x="138" y="26"/>
                  </a:lnTo>
                  <a:lnTo>
                    <a:pt x="120" y="0"/>
                  </a:lnTo>
                  <a:lnTo>
                    <a:pt x="32" y="0"/>
                  </a:lnTo>
                  <a:lnTo>
                    <a:pt x="69" y="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7657287" y="2222852"/>
              <a:ext cx="237005" cy="60325"/>
            </a:xfrm>
            <a:custGeom>
              <a:avLst/>
              <a:gdLst>
                <a:gd name="T0" fmla="*/ 2147483647 w 140"/>
                <a:gd name="T1" fmla="*/ 2147483647 h 47"/>
                <a:gd name="T2" fmla="*/ 2147483647 w 140"/>
                <a:gd name="T3" fmla="*/ 0 h 47"/>
                <a:gd name="T4" fmla="*/ 2147483647 w 140"/>
                <a:gd name="T5" fmla="*/ 2147483647 h 47"/>
                <a:gd name="T6" fmla="*/ 0 w 140"/>
                <a:gd name="T7" fmla="*/ 2147483647 h 47"/>
                <a:gd name="T8" fmla="*/ 2147483647 w 140"/>
                <a:gd name="T9" fmla="*/ 2147483647 h 47"/>
                <a:gd name="T10" fmla="*/ 2147483647 w 140"/>
                <a:gd name="T11" fmla="*/ 2147483647 h 47"/>
                <a:gd name="T12" fmla="*/ 2147483647 w 140"/>
                <a:gd name="T13" fmla="*/ 2147483647 h 47"/>
                <a:gd name="T14" fmla="*/ 2147483647 w 140"/>
                <a:gd name="T15" fmla="*/ 2147483647 h 47"/>
                <a:gd name="T16" fmla="*/ 2147483647 w 140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7"/>
                <a:gd name="T29" fmla="*/ 140 w 14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7">
                  <a:moveTo>
                    <a:pt x="140" y="10"/>
                  </a:moveTo>
                  <a:lnTo>
                    <a:pt x="109" y="0"/>
                  </a:lnTo>
                  <a:lnTo>
                    <a:pt x="35" y="29"/>
                  </a:lnTo>
                  <a:lnTo>
                    <a:pt x="0" y="21"/>
                  </a:lnTo>
                  <a:lnTo>
                    <a:pt x="19" y="47"/>
                  </a:lnTo>
                  <a:lnTo>
                    <a:pt x="107" y="47"/>
                  </a:lnTo>
                  <a:lnTo>
                    <a:pt x="70" y="38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/>
            <p:cNvSpPr>
              <a:spLocks/>
            </p:cNvSpPr>
            <p:nvPr/>
          </p:nvSpPr>
          <p:spPr bwMode="auto">
            <a:xfrm>
              <a:off x="7672098" y="2148240"/>
              <a:ext cx="237005" cy="60325"/>
            </a:xfrm>
            <a:custGeom>
              <a:avLst/>
              <a:gdLst>
                <a:gd name="T0" fmla="*/ 0 w 140"/>
                <a:gd name="T1" fmla="*/ 2147483647 h 47"/>
                <a:gd name="T2" fmla="*/ 2147483647 w 140"/>
                <a:gd name="T3" fmla="*/ 0 h 47"/>
                <a:gd name="T4" fmla="*/ 2147483647 w 140"/>
                <a:gd name="T5" fmla="*/ 2147483647 h 47"/>
                <a:gd name="T6" fmla="*/ 2147483647 w 140"/>
                <a:gd name="T7" fmla="*/ 2147483647 h 47"/>
                <a:gd name="T8" fmla="*/ 2147483647 w 140"/>
                <a:gd name="T9" fmla="*/ 2147483647 h 47"/>
                <a:gd name="T10" fmla="*/ 2147483647 w 140"/>
                <a:gd name="T11" fmla="*/ 2147483647 h 47"/>
                <a:gd name="T12" fmla="*/ 2147483647 w 140"/>
                <a:gd name="T13" fmla="*/ 2147483647 h 47"/>
                <a:gd name="T14" fmla="*/ 0 w 140"/>
                <a:gd name="T15" fmla="*/ 2147483647 h 47"/>
                <a:gd name="T16" fmla="*/ 0 w 140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47"/>
                <a:gd name="T29" fmla="*/ 140 w 140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47">
                  <a:moveTo>
                    <a:pt x="0" y="11"/>
                  </a:moveTo>
                  <a:lnTo>
                    <a:pt x="31" y="0"/>
                  </a:lnTo>
                  <a:lnTo>
                    <a:pt x="105" y="30"/>
                  </a:lnTo>
                  <a:lnTo>
                    <a:pt x="140" y="21"/>
                  </a:lnTo>
                  <a:lnTo>
                    <a:pt x="121" y="47"/>
                  </a:lnTo>
                  <a:lnTo>
                    <a:pt x="32" y="47"/>
                  </a:lnTo>
                  <a:lnTo>
                    <a:pt x="70" y="3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7909105" y="2226027"/>
              <a:ext cx="234889" cy="60325"/>
            </a:xfrm>
            <a:custGeom>
              <a:avLst/>
              <a:gdLst>
                <a:gd name="T0" fmla="*/ 2147483647 w 139"/>
                <a:gd name="T1" fmla="*/ 2147483647 h 47"/>
                <a:gd name="T2" fmla="*/ 2147483647 w 139"/>
                <a:gd name="T3" fmla="*/ 2147483647 h 47"/>
                <a:gd name="T4" fmla="*/ 2147483647 w 139"/>
                <a:gd name="T5" fmla="*/ 2147483647 h 47"/>
                <a:gd name="T6" fmla="*/ 0 w 139"/>
                <a:gd name="T7" fmla="*/ 2147483647 h 47"/>
                <a:gd name="T8" fmla="*/ 2147483647 w 139"/>
                <a:gd name="T9" fmla="*/ 0 h 47"/>
                <a:gd name="T10" fmla="*/ 2147483647 w 139"/>
                <a:gd name="T11" fmla="*/ 0 h 47"/>
                <a:gd name="T12" fmla="*/ 2147483647 w 139"/>
                <a:gd name="T13" fmla="*/ 2147483647 h 47"/>
                <a:gd name="T14" fmla="*/ 2147483647 w 139"/>
                <a:gd name="T15" fmla="*/ 2147483647 h 47"/>
                <a:gd name="T16" fmla="*/ 2147483647 w 139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47"/>
                <a:gd name="T29" fmla="*/ 139 w 139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47">
                  <a:moveTo>
                    <a:pt x="139" y="36"/>
                  </a:moveTo>
                  <a:lnTo>
                    <a:pt x="108" y="47"/>
                  </a:lnTo>
                  <a:lnTo>
                    <a:pt x="34" y="18"/>
                  </a:lnTo>
                  <a:lnTo>
                    <a:pt x="0" y="26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70" y="9"/>
                  </a:lnTo>
                  <a:lnTo>
                    <a:pt x="139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89"/>
            <p:cNvSpPr>
              <a:spLocks noChangeShapeType="1"/>
            </p:cNvSpPr>
            <p:nvPr/>
          </p:nvSpPr>
          <p:spPr bwMode="auto">
            <a:xfrm>
              <a:off x="7543018" y="2216499"/>
              <a:ext cx="2115" cy="393700"/>
            </a:xfrm>
            <a:prstGeom prst="line">
              <a:avLst/>
            </a:prstGeom>
            <a:noFill/>
            <a:ln w="2" cap="sq">
              <a:solidFill>
                <a:srgbClr val="AAE6FF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90"/>
            <p:cNvSpPr>
              <a:spLocks noChangeShapeType="1"/>
            </p:cNvSpPr>
            <p:nvPr/>
          </p:nvSpPr>
          <p:spPr bwMode="auto">
            <a:xfrm>
              <a:off x="8260378" y="2216499"/>
              <a:ext cx="2117" cy="393700"/>
            </a:xfrm>
            <a:prstGeom prst="line">
              <a:avLst/>
            </a:prstGeom>
            <a:noFill/>
            <a:ln w="2" cap="sq">
              <a:solidFill>
                <a:srgbClr val="AAE6FF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130"/>
            <p:cNvGrpSpPr>
              <a:grpSpLocks/>
            </p:cNvGrpSpPr>
            <p:nvPr/>
          </p:nvGrpSpPr>
          <p:grpSpPr bwMode="auto">
            <a:xfrm>
              <a:off x="7689052" y="2338707"/>
              <a:ext cx="438038" cy="328610"/>
              <a:chOff x="8639175" y="5784850"/>
              <a:chExt cx="409575" cy="411163"/>
            </a:xfrm>
          </p:grpSpPr>
          <p:sp>
            <p:nvSpPr>
              <p:cNvPr id="63" name="Freeform 102"/>
              <p:cNvSpPr>
                <a:spLocks/>
              </p:cNvSpPr>
              <p:nvPr/>
            </p:nvSpPr>
            <p:spPr bwMode="auto">
              <a:xfrm>
                <a:off x="8639175" y="5953125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0"/>
                    </a:moveTo>
                    <a:lnTo>
                      <a:pt x="23" y="10"/>
                    </a:lnTo>
                    <a:lnTo>
                      <a:pt x="23" y="0"/>
                    </a:lnTo>
                    <a:lnTo>
                      <a:pt x="0" y="21"/>
                    </a:lnTo>
                    <a:lnTo>
                      <a:pt x="23" y="45"/>
                    </a:lnTo>
                    <a:lnTo>
                      <a:pt x="23" y="34"/>
                    </a:lnTo>
                    <a:lnTo>
                      <a:pt x="100" y="34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03"/>
              <p:cNvSpPr>
                <a:spLocks/>
              </p:cNvSpPr>
              <p:nvPr/>
            </p:nvSpPr>
            <p:spPr bwMode="auto">
              <a:xfrm>
                <a:off x="8639175" y="5953125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0"/>
                    </a:moveTo>
                    <a:lnTo>
                      <a:pt x="23" y="10"/>
                    </a:lnTo>
                    <a:lnTo>
                      <a:pt x="23" y="0"/>
                    </a:lnTo>
                    <a:lnTo>
                      <a:pt x="0" y="21"/>
                    </a:lnTo>
                    <a:lnTo>
                      <a:pt x="23" y="45"/>
                    </a:lnTo>
                    <a:lnTo>
                      <a:pt x="23" y="34"/>
                    </a:lnTo>
                    <a:lnTo>
                      <a:pt x="100" y="34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04"/>
              <p:cNvSpPr>
                <a:spLocks/>
              </p:cNvSpPr>
              <p:nvPr/>
            </p:nvSpPr>
            <p:spPr bwMode="auto">
              <a:xfrm>
                <a:off x="8697913" y="5843588"/>
                <a:ext cx="123825" cy="125412"/>
              </a:xfrm>
              <a:custGeom>
                <a:avLst/>
                <a:gdLst>
                  <a:gd name="T0" fmla="*/ 2147483647 w 78"/>
                  <a:gd name="T1" fmla="*/ 2147483647 h 79"/>
                  <a:gd name="T2" fmla="*/ 2147483647 w 78"/>
                  <a:gd name="T3" fmla="*/ 2147483647 h 79"/>
                  <a:gd name="T4" fmla="*/ 2147483647 w 78"/>
                  <a:gd name="T5" fmla="*/ 0 h 79"/>
                  <a:gd name="T6" fmla="*/ 0 w 78"/>
                  <a:gd name="T7" fmla="*/ 0 h 79"/>
                  <a:gd name="T8" fmla="*/ 0 w 78"/>
                  <a:gd name="T9" fmla="*/ 2147483647 h 79"/>
                  <a:gd name="T10" fmla="*/ 2147483647 w 78"/>
                  <a:gd name="T11" fmla="*/ 2147483647 h 79"/>
                  <a:gd name="T12" fmla="*/ 2147483647 w 78"/>
                  <a:gd name="T13" fmla="*/ 2147483647 h 79"/>
                  <a:gd name="T14" fmla="*/ 2147483647 w 78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78" y="63"/>
                    </a:moveTo>
                    <a:lnTo>
                      <a:pt x="23" y="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" y="24"/>
                    </a:lnTo>
                    <a:lnTo>
                      <a:pt x="63" y="79"/>
                    </a:lnTo>
                    <a:lnTo>
                      <a:pt x="78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5"/>
              <p:cNvSpPr>
                <a:spLocks/>
              </p:cNvSpPr>
              <p:nvPr/>
            </p:nvSpPr>
            <p:spPr bwMode="auto">
              <a:xfrm>
                <a:off x="8697913" y="5843588"/>
                <a:ext cx="123825" cy="125412"/>
              </a:xfrm>
              <a:custGeom>
                <a:avLst/>
                <a:gdLst>
                  <a:gd name="T0" fmla="*/ 2147483647 w 78"/>
                  <a:gd name="T1" fmla="*/ 2147483647 h 79"/>
                  <a:gd name="T2" fmla="*/ 2147483647 w 78"/>
                  <a:gd name="T3" fmla="*/ 2147483647 h 79"/>
                  <a:gd name="T4" fmla="*/ 2147483647 w 78"/>
                  <a:gd name="T5" fmla="*/ 0 h 79"/>
                  <a:gd name="T6" fmla="*/ 0 w 78"/>
                  <a:gd name="T7" fmla="*/ 0 h 79"/>
                  <a:gd name="T8" fmla="*/ 0 w 78"/>
                  <a:gd name="T9" fmla="*/ 2147483647 h 79"/>
                  <a:gd name="T10" fmla="*/ 2147483647 w 78"/>
                  <a:gd name="T11" fmla="*/ 2147483647 h 79"/>
                  <a:gd name="T12" fmla="*/ 2147483647 w 78"/>
                  <a:gd name="T13" fmla="*/ 2147483647 h 79"/>
                  <a:gd name="T14" fmla="*/ 2147483647 w 78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78" y="63"/>
                    </a:moveTo>
                    <a:lnTo>
                      <a:pt x="23" y="8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7" y="24"/>
                    </a:lnTo>
                    <a:lnTo>
                      <a:pt x="63" y="79"/>
                    </a:lnTo>
                    <a:lnTo>
                      <a:pt x="78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06"/>
              <p:cNvSpPr>
                <a:spLocks/>
              </p:cNvSpPr>
              <p:nvPr/>
            </p:nvSpPr>
            <p:spPr bwMode="auto">
              <a:xfrm>
                <a:off x="8805863" y="5784850"/>
                <a:ext cx="71438" cy="158750"/>
              </a:xfrm>
              <a:custGeom>
                <a:avLst/>
                <a:gdLst>
                  <a:gd name="T0" fmla="*/ 2147483647 w 45"/>
                  <a:gd name="T1" fmla="*/ 2147483647 h 100"/>
                  <a:gd name="T2" fmla="*/ 2147483647 w 45"/>
                  <a:gd name="T3" fmla="*/ 2147483647 h 100"/>
                  <a:gd name="T4" fmla="*/ 2147483647 w 45"/>
                  <a:gd name="T5" fmla="*/ 2147483647 h 100"/>
                  <a:gd name="T6" fmla="*/ 2147483647 w 45"/>
                  <a:gd name="T7" fmla="*/ 0 h 100"/>
                  <a:gd name="T8" fmla="*/ 0 w 45"/>
                  <a:gd name="T9" fmla="*/ 2147483647 h 100"/>
                  <a:gd name="T10" fmla="*/ 2147483647 w 45"/>
                  <a:gd name="T11" fmla="*/ 2147483647 h 100"/>
                  <a:gd name="T12" fmla="*/ 2147483647 w 45"/>
                  <a:gd name="T13" fmla="*/ 2147483647 h 100"/>
                  <a:gd name="T14" fmla="*/ 2147483647 w 45"/>
                  <a:gd name="T15" fmla="*/ 2147483647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0"/>
                  <a:gd name="T26" fmla="*/ 45 w 45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0">
                    <a:moveTo>
                      <a:pt x="34" y="100"/>
                    </a:moveTo>
                    <a:lnTo>
                      <a:pt x="34" y="21"/>
                    </a:lnTo>
                    <a:lnTo>
                      <a:pt x="45" y="21"/>
                    </a:lnTo>
                    <a:lnTo>
                      <a:pt x="24" y="0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100"/>
                    </a:lnTo>
                    <a:lnTo>
                      <a:pt x="34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7"/>
              <p:cNvSpPr>
                <a:spLocks/>
              </p:cNvSpPr>
              <p:nvPr/>
            </p:nvSpPr>
            <p:spPr bwMode="auto">
              <a:xfrm>
                <a:off x="8805863" y="5784850"/>
                <a:ext cx="71438" cy="158750"/>
              </a:xfrm>
              <a:custGeom>
                <a:avLst/>
                <a:gdLst>
                  <a:gd name="T0" fmla="*/ 2147483647 w 45"/>
                  <a:gd name="T1" fmla="*/ 2147483647 h 100"/>
                  <a:gd name="T2" fmla="*/ 2147483647 w 45"/>
                  <a:gd name="T3" fmla="*/ 2147483647 h 100"/>
                  <a:gd name="T4" fmla="*/ 2147483647 w 45"/>
                  <a:gd name="T5" fmla="*/ 2147483647 h 100"/>
                  <a:gd name="T6" fmla="*/ 2147483647 w 45"/>
                  <a:gd name="T7" fmla="*/ 0 h 100"/>
                  <a:gd name="T8" fmla="*/ 0 w 45"/>
                  <a:gd name="T9" fmla="*/ 2147483647 h 100"/>
                  <a:gd name="T10" fmla="*/ 2147483647 w 45"/>
                  <a:gd name="T11" fmla="*/ 2147483647 h 100"/>
                  <a:gd name="T12" fmla="*/ 2147483647 w 45"/>
                  <a:gd name="T13" fmla="*/ 2147483647 h 100"/>
                  <a:gd name="T14" fmla="*/ 2147483647 w 45"/>
                  <a:gd name="T15" fmla="*/ 2147483647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0"/>
                  <a:gd name="T26" fmla="*/ 45 w 45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0">
                    <a:moveTo>
                      <a:pt x="34" y="100"/>
                    </a:moveTo>
                    <a:lnTo>
                      <a:pt x="34" y="21"/>
                    </a:lnTo>
                    <a:lnTo>
                      <a:pt x="45" y="21"/>
                    </a:lnTo>
                    <a:lnTo>
                      <a:pt x="24" y="0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10" y="100"/>
                    </a:lnTo>
                    <a:lnTo>
                      <a:pt x="34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08"/>
              <p:cNvSpPr>
                <a:spLocks/>
              </p:cNvSpPr>
              <p:nvPr/>
            </p:nvSpPr>
            <p:spPr bwMode="auto">
              <a:xfrm>
                <a:off x="8859838" y="5843588"/>
                <a:ext cx="125413" cy="125412"/>
              </a:xfrm>
              <a:custGeom>
                <a:avLst/>
                <a:gdLst>
                  <a:gd name="T0" fmla="*/ 2147483647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0 h 79"/>
                  <a:gd name="T8" fmla="*/ 2147483647 w 79"/>
                  <a:gd name="T9" fmla="*/ 0 h 79"/>
                  <a:gd name="T10" fmla="*/ 2147483647 w 79"/>
                  <a:gd name="T11" fmla="*/ 2147483647 h 79"/>
                  <a:gd name="T12" fmla="*/ 0 w 79"/>
                  <a:gd name="T13" fmla="*/ 2147483647 h 79"/>
                  <a:gd name="T14" fmla="*/ 2147483647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16" y="79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55" y="8"/>
                    </a:lnTo>
                    <a:lnTo>
                      <a:pt x="0" y="63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09"/>
              <p:cNvSpPr>
                <a:spLocks/>
              </p:cNvSpPr>
              <p:nvPr/>
            </p:nvSpPr>
            <p:spPr bwMode="auto">
              <a:xfrm>
                <a:off x="8859838" y="5843588"/>
                <a:ext cx="125413" cy="125412"/>
              </a:xfrm>
              <a:custGeom>
                <a:avLst/>
                <a:gdLst>
                  <a:gd name="T0" fmla="*/ 2147483647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0 h 79"/>
                  <a:gd name="T8" fmla="*/ 2147483647 w 79"/>
                  <a:gd name="T9" fmla="*/ 0 h 79"/>
                  <a:gd name="T10" fmla="*/ 2147483647 w 79"/>
                  <a:gd name="T11" fmla="*/ 2147483647 h 79"/>
                  <a:gd name="T12" fmla="*/ 0 w 79"/>
                  <a:gd name="T13" fmla="*/ 2147483647 h 79"/>
                  <a:gd name="T14" fmla="*/ 2147483647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16" y="79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55" y="8"/>
                    </a:lnTo>
                    <a:lnTo>
                      <a:pt x="0" y="63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10"/>
              <p:cNvSpPr>
                <a:spLocks/>
              </p:cNvSpPr>
              <p:nvPr/>
            </p:nvSpPr>
            <p:spPr bwMode="auto">
              <a:xfrm>
                <a:off x="8885238" y="5953125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4"/>
                    </a:moveTo>
                    <a:lnTo>
                      <a:pt x="79" y="34"/>
                    </a:lnTo>
                    <a:lnTo>
                      <a:pt x="79" y="45"/>
                    </a:lnTo>
                    <a:lnTo>
                      <a:pt x="100" y="21"/>
                    </a:lnTo>
                    <a:lnTo>
                      <a:pt x="79" y="0"/>
                    </a:lnTo>
                    <a:lnTo>
                      <a:pt x="79" y="10"/>
                    </a:lnTo>
                    <a:lnTo>
                      <a:pt x="0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1"/>
              <p:cNvSpPr>
                <a:spLocks/>
              </p:cNvSpPr>
              <p:nvPr/>
            </p:nvSpPr>
            <p:spPr bwMode="auto">
              <a:xfrm>
                <a:off x="8885238" y="5953125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4"/>
                    </a:moveTo>
                    <a:lnTo>
                      <a:pt x="79" y="34"/>
                    </a:lnTo>
                    <a:lnTo>
                      <a:pt x="79" y="45"/>
                    </a:lnTo>
                    <a:lnTo>
                      <a:pt x="100" y="21"/>
                    </a:lnTo>
                    <a:lnTo>
                      <a:pt x="79" y="0"/>
                    </a:lnTo>
                    <a:lnTo>
                      <a:pt x="79" y="10"/>
                    </a:lnTo>
                    <a:lnTo>
                      <a:pt x="0" y="1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2"/>
              <p:cNvSpPr>
                <a:spLocks/>
              </p:cNvSpPr>
              <p:nvPr/>
            </p:nvSpPr>
            <p:spPr bwMode="auto">
              <a:xfrm>
                <a:off x="8859838" y="6007100"/>
                <a:ext cx="125413" cy="127000"/>
              </a:xfrm>
              <a:custGeom>
                <a:avLst/>
                <a:gdLst>
                  <a:gd name="T0" fmla="*/ 0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2147483647 h 80"/>
                  <a:gd name="T8" fmla="*/ 2147483647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0 h 80"/>
                  <a:gd name="T14" fmla="*/ 0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0" y="16"/>
                    </a:moveTo>
                    <a:lnTo>
                      <a:pt x="55" y="72"/>
                    </a:lnTo>
                    <a:lnTo>
                      <a:pt x="48" y="80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8859838" y="6007100"/>
                <a:ext cx="125413" cy="127000"/>
              </a:xfrm>
              <a:custGeom>
                <a:avLst/>
                <a:gdLst>
                  <a:gd name="T0" fmla="*/ 0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2147483647 h 80"/>
                  <a:gd name="T8" fmla="*/ 2147483647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0 h 80"/>
                  <a:gd name="T14" fmla="*/ 0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0" y="16"/>
                    </a:moveTo>
                    <a:lnTo>
                      <a:pt x="55" y="72"/>
                    </a:lnTo>
                    <a:lnTo>
                      <a:pt x="48" y="80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6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8805863" y="6032500"/>
                <a:ext cx="71438" cy="160337"/>
              </a:xfrm>
              <a:custGeom>
                <a:avLst/>
                <a:gdLst>
                  <a:gd name="T0" fmla="*/ 2147483647 w 45"/>
                  <a:gd name="T1" fmla="*/ 0 h 101"/>
                  <a:gd name="T2" fmla="*/ 2147483647 w 45"/>
                  <a:gd name="T3" fmla="*/ 2147483647 h 101"/>
                  <a:gd name="T4" fmla="*/ 0 w 45"/>
                  <a:gd name="T5" fmla="*/ 2147483647 h 101"/>
                  <a:gd name="T6" fmla="*/ 2147483647 w 45"/>
                  <a:gd name="T7" fmla="*/ 2147483647 h 101"/>
                  <a:gd name="T8" fmla="*/ 2147483647 w 45"/>
                  <a:gd name="T9" fmla="*/ 2147483647 h 101"/>
                  <a:gd name="T10" fmla="*/ 2147483647 w 45"/>
                  <a:gd name="T11" fmla="*/ 2147483647 h 101"/>
                  <a:gd name="T12" fmla="*/ 2147483647 w 45"/>
                  <a:gd name="T13" fmla="*/ 0 h 101"/>
                  <a:gd name="T14" fmla="*/ 2147483647 w 45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1"/>
                  <a:gd name="T26" fmla="*/ 45 w 45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1">
                    <a:moveTo>
                      <a:pt x="10" y="0"/>
                    </a:moveTo>
                    <a:lnTo>
                      <a:pt x="10" y="80"/>
                    </a:lnTo>
                    <a:lnTo>
                      <a:pt x="0" y="80"/>
                    </a:lnTo>
                    <a:lnTo>
                      <a:pt x="24" y="101"/>
                    </a:lnTo>
                    <a:lnTo>
                      <a:pt x="45" y="80"/>
                    </a:lnTo>
                    <a:lnTo>
                      <a:pt x="34" y="80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8805863" y="6032500"/>
                <a:ext cx="71438" cy="160337"/>
              </a:xfrm>
              <a:custGeom>
                <a:avLst/>
                <a:gdLst>
                  <a:gd name="T0" fmla="*/ 2147483647 w 45"/>
                  <a:gd name="T1" fmla="*/ 0 h 101"/>
                  <a:gd name="T2" fmla="*/ 2147483647 w 45"/>
                  <a:gd name="T3" fmla="*/ 2147483647 h 101"/>
                  <a:gd name="T4" fmla="*/ 0 w 45"/>
                  <a:gd name="T5" fmla="*/ 2147483647 h 101"/>
                  <a:gd name="T6" fmla="*/ 2147483647 w 45"/>
                  <a:gd name="T7" fmla="*/ 2147483647 h 101"/>
                  <a:gd name="T8" fmla="*/ 2147483647 w 45"/>
                  <a:gd name="T9" fmla="*/ 2147483647 h 101"/>
                  <a:gd name="T10" fmla="*/ 2147483647 w 45"/>
                  <a:gd name="T11" fmla="*/ 2147483647 h 101"/>
                  <a:gd name="T12" fmla="*/ 2147483647 w 45"/>
                  <a:gd name="T13" fmla="*/ 0 h 101"/>
                  <a:gd name="T14" fmla="*/ 2147483647 w 45"/>
                  <a:gd name="T15" fmla="*/ 0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01"/>
                  <a:gd name="T26" fmla="*/ 45 w 45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01">
                    <a:moveTo>
                      <a:pt x="10" y="0"/>
                    </a:moveTo>
                    <a:lnTo>
                      <a:pt x="10" y="80"/>
                    </a:lnTo>
                    <a:lnTo>
                      <a:pt x="0" y="80"/>
                    </a:lnTo>
                    <a:lnTo>
                      <a:pt x="24" y="101"/>
                    </a:lnTo>
                    <a:lnTo>
                      <a:pt x="45" y="80"/>
                    </a:lnTo>
                    <a:lnTo>
                      <a:pt x="34" y="80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16"/>
              <p:cNvSpPr>
                <a:spLocks/>
              </p:cNvSpPr>
              <p:nvPr/>
            </p:nvSpPr>
            <p:spPr bwMode="auto">
              <a:xfrm>
                <a:off x="8697913" y="6007100"/>
                <a:ext cx="123825" cy="127000"/>
              </a:xfrm>
              <a:custGeom>
                <a:avLst/>
                <a:gdLst>
                  <a:gd name="T0" fmla="*/ 2147483647 w 78"/>
                  <a:gd name="T1" fmla="*/ 0 h 80"/>
                  <a:gd name="T2" fmla="*/ 2147483647 w 78"/>
                  <a:gd name="T3" fmla="*/ 2147483647 h 80"/>
                  <a:gd name="T4" fmla="*/ 0 w 78"/>
                  <a:gd name="T5" fmla="*/ 2147483647 h 80"/>
                  <a:gd name="T6" fmla="*/ 0 w 78"/>
                  <a:gd name="T7" fmla="*/ 2147483647 h 80"/>
                  <a:gd name="T8" fmla="*/ 2147483647 w 78"/>
                  <a:gd name="T9" fmla="*/ 2147483647 h 80"/>
                  <a:gd name="T10" fmla="*/ 2147483647 w 78"/>
                  <a:gd name="T11" fmla="*/ 2147483647 h 80"/>
                  <a:gd name="T12" fmla="*/ 2147483647 w 78"/>
                  <a:gd name="T13" fmla="*/ 2147483647 h 80"/>
                  <a:gd name="T14" fmla="*/ 2147483647 w 78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0"/>
                  <a:gd name="T26" fmla="*/ 78 w 78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0">
                    <a:moveTo>
                      <a:pt x="63" y="0"/>
                    </a:moveTo>
                    <a:lnTo>
                      <a:pt x="7" y="56"/>
                    </a:lnTo>
                    <a:lnTo>
                      <a:pt x="0" y="48"/>
                    </a:lnTo>
                    <a:lnTo>
                      <a:pt x="0" y="80"/>
                    </a:lnTo>
                    <a:lnTo>
                      <a:pt x="31" y="80"/>
                    </a:lnTo>
                    <a:lnTo>
                      <a:pt x="23" y="72"/>
                    </a:lnTo>
                    <a:lnTo>
                      <a:pt x="78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7"/>
              <p:cNvSpPr>
                <a:spLocks/>
              </p:cNvSpPr>
              <p:nvPr/>
            </p:nvSpPr>
            <p:spPr bwMode="auto">
              <a:xfrm>
                <a:off x="8697913" y="6007100"/>
                <a:ext cx="123825" cy="127000"/>
              </a:xfrm>
              <a:custGeom>
                <a:avLst/>
                <a:gdLst>
                  <a:gd name="T0" fmla="*/ 2147483647 w 78"/>
                  <a:gd name="T1" fmla="*/ 0 h 80"/>
                  <a:gd name="T2" fmla="*/ 2147483647 w 78"/>
                  <a:gd name="T3" fmla="*/ 2147483647 h 80"/>
                  <a:gd name="T4" fmla="*/ 0 w 78"/>
                  <a:gd name="T5" fmla="*/ 2147483647 h 80"/>
                  <a:gd name="T6" fmla="*/ 0 w 78"/>
                  <a:gd name="T7" fmla="*/ 2147483647 h 80"/>
                  <a:gd name="T8" fmla="*/ 2147483647 w 78"/>
                  <a:gd name="T9" fmla="*/ 2147483647 h 80"/>
                  <a:gd name="T10" fmla="*/ 2147483647 w 78"/>
                  <a:gd name="T11" fmla="*/ 2147483647 h 80"/>
                  <a:gd name="T12" fmla="*/ 2147483647 w 78"/>
                  <a:gd name="T13" fmla="*/ 2147483647 h 80"/>
                  <a:gd name="T14" fmla="*/ 2147483647 w 78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0"/>
                  <a:gd name="T26" fmla="*/ 78 w 78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0">
                    <a:moveTo>
                      <a:pt x="63" y="0"/>
                    </a:moveTo>
                    <a:lnTo>
                      <a:pt x="7" y="56"/>
                    </a:lnTo>
                    <a:lnTo>
                      <a:pt x="0" y="48"/>
                    </a:lnTo>
                    <a:lnTo>
                      <a:pt x="0" y="80"/>
                    </a:lnTo>
                    <a:lnTo>
                      <a:pt x="31" y="80"/>
                    </a:lnTo>
                    <a:lnTo>
                      <a:pt x="23" y="72"/>
                    </a:lnTo>
                    <a:lnTo>
                      <a:pt x="78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8"/>
              <p:cNvSpPr>
                <a:spLocks/>
              </p:cNvSpPr>
              <p:nvPr/>
            </p:nvSpPr>
            <p:spPr bwMode="auto">
              <a:xfrm>
                <a:off x="8642350" y="5956300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4" y="45"/>
                    </a:lnTo>
                    <a:lnTo>
                      <a:pt x="24" y="35"/>
                    </a:lnTo>
                    <a:lnTo>
                      <a:pt x="100" y="35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9"/>
              <p:cNvSpPr>
                <a:spLocks/>
              </p:cNvSpPr>
              <p:nvPr/>
            </p:nvSpPr>
            <p:spPr bwMode="auto">
              <a:xfrm>
                <a:off x="8642350" y="5956300"/>
                <a:ext cx="158750" cy="71437"/>
              </a:xfrm>
              <a:custGeom>
                <a:avLst/>
                <a:gdLst>
                  <a:gd name="T0" fmla="*/ 2147483647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0 h 45"/>
                  <a:gd name="T6" fmla="*/ 0 w 100"/>
                  <a:gd name="T7" fmla="*/ 2147483647 h 45"/>
                  <a:gd name="T8" fmla="*/ 2147483647 w 100"/>
                  <a:gd name="T9" fmla="*/ 2147483647 h 45"/>
                  <a:gd name="T10" fmla="*/ 2147483647 w 100"/>
                  <a:gd name="T11" fmla="*/ 2147483647 h 45"/>
                  <a:gd name="T12" fmla="*/ 2147483647 w 100"/>
                  <a:gd name="T13" fmla="*/ 2147483647 h 45"/>
                  <a:gd name="T14" fmla="*/ 2147483647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100" y="11"/>
                    </a:moveTo>
                    <a:lnTo>
                      <a:pt x="24" y="11"/>
                    </a:lnTo>
                    <a:lnTo>
                      <a:pt x="24" y="0"/>
                    </a:lnTo>
                    <a:lnTo>
                      <a:pt x="0" y="22"/>
                    </a:lnTo>
                    <a:lnTo>
                      <a:pt x="24" y="45"/>
                    </a:lnTo>
                    <a:lnTo>
                      <a:pt x="24" y="35"/>
                    </a:lnTo>
                    <a:lnTo>
                      <a:pt x="100" y="35"/>
                    </a:ln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20"/>
              <p:cNvSpPr>
                <a:spLocks/>
              </p:cNvSpPr>
              <p:nvPr/>
            </p:nvSpPr>
            <p:spPr bwMode="auto">
              <a:xfrm>
                <a:off x="8701088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0 h 80"/>
                  <a:gd name="T6" fmla="*/ 0 w 79"/>
                  <a:gd name="T7" fmla="*/ 0 h 80"/>
                  <a:gd name="T8" fmla="*/ 0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79" y="64"/>
                    </a:moveTo>
                    <a:lnTo>
                      <a:pt x="24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63" y="80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21"/>
              <p:cNvSpPr>
                <a:spLocks/>
              </p:cNvSpPr>
              <p:nvPr/>
            </p:nvSpPr>
            <p:spPr bwMode="auto">
              <a:xfrm>
                <a:off x="8701088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0 h 80"/>
                  <a:gd name="T6" fmla="*/ 0 w 79"/>
                  <a:gd name="T7" fmla="*/ 0 h 80"/>
                  <a:gd name="T8" fmla="*/ 0 w 79"/>
                  <a:gd name="T9" fmla="*/ 2147483647 h 80"/>
                  <a:gd name="T10" fmla="*/ 2147483647 w 79"/>
                  <a:gd name="T11" fmla="*/ 2147483647 h 80"/>
                  <a:gd name="T12" fmla="*/ 2147483647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79" y="64"/>
                    </a:moveTo>
                    <a:lnTo>
                      <a:pt x="24" y="8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63" y="80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22"/>
              <p:cNvSpPr>
                <a:spLocks/>
              </p:cNvSpPr>
              <p:nvPr/>
            </p:nvSpPr>
            <p:spPr bwMode="auto">
              <a:xfrm>
                <a:off x="8810625" y="5788025"/>
                <a:ext cx="69850" cy="160337"/>
              </a:xfrm>
              <a:custGeom>
                <a:avLst/>
                <a:gdLst>
                  <a:gd name="T0" fmla="*/ 2147483647 w 44"/>
                  <a:gd name="T1" fmla="*/ 2147483647 h 101"/>
                  <a:gd name="T2" fmla="*/ 2147483647 w 44"/>
                  <a:gd name="T3" fmla="*/ 2147483647 h 101"/>
                  <a:gd name="T4" fmla="*/ 2147483647 w 44"/>
                  <a:gd name="T5" fmla="*/ 2147483647 h 101"/>
                  <a:gd name="T6" fmla="*/ 2147483647 w 44"/>
                  <a:gd name="T7" fmla="*/ 0 h 101"/>
                  <a:gd name="T8" fmla="*/ 0 w 44"/>
                  <a:gd name="T9" fmla="*/ 2147483647 h 101"/>
                  <a:gd name="T10" fmla="*/ 2147483647 w 44"/>
                  <a:gd name="T11" fmla="*/ 2147483647 h 101"/>
                  <a:gd name="T12" fmla="*/ 2147483647 w 44"/>
                  <a:gd name="T13" fmla="*/ 2147483647 h 101"/>
                  <a:gd name="T14" fmla="*/ 2147483647 w 44"/>
                  <a:gd name="T15" fmla="*/ 2147483647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1"/>
                  <a:gd name="T26" fmla="*/ 44 w 4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1">
                    <a:moveTo>
                      <a:pt x="34" y="101"/>
                    </a:moveTo>
                    <a:lnTo>
                      <a:pt x="34" y="22"/>
                    </a:lnTo>
                    <a:lnTo>
                      <a:pt x="44" y="22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0" y="101"/>
                    </a:lnTo>
                    <a:lnTo>
                      <a:pt x="34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3"/>
              <p:cNvSpPr>
                <a:spLocks/>
              </p:cNvSpPr>
              <p:nvPr/>
            </p:nvSpPr>
            <p:spPr bwMode="auto">
              <a:xfrm>
                <a:off x="8810625" y="5788025"/>
                <a:ext cx="69850" cy="160337"/>
              </a:xfrm>
              <a:custGeom>
                <a:avLst/>
                <a:gdLst>
                  <a:gd name="T0" fmla="*/ 2147483647 w 44"/>
                  <a:gd name="T1" fmla="*/ 2147483647 h 101"/>
                  <a:gd name="T2" fmla="*/ 2147483647 w 44"/>
                  <a:gd name="T3" fmla="*/ 2147483647 h 101"/>
                  <a:gd name="T4" fmla="*/ 2147483647 w 44"/>
                  <a:gd name="T5" fmla="*/ 2147483647 h 101"/>
                  <a:gd name="T6" fmla="*/ 2147483647 w 44"/>
                  <a:gd name="T7" fmla="*/ 0 h 101"/>
                  <a:gd name="T8" fmla="*/ 0 w 44"/>
                  <a:gd name="T9" fmla="*/ 2147483647 h 101"/>
                  <a:gd name="T10" fmla="*/ 2147483647 w 44"/>
                  <a:gd name="T11" fmla="*/ 2147483647 h 101"/>
                  <a:gd name="T12" fmla="*/ 2147483647 w 44"/>
                  <a:gd name="T13" fmla="*/ 2147483647 h 101"/>
                  <a:gd name="T14" fmla="*/ 2147483647 w 44"/>
                  <a:gd name="T15" fmla="*/ 2147483647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1"/>
                  <a:gd name="T26" fmla="*/ 44 w 44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1">
                    <a:moveTo>
                      <a:pt x="34" y="101"/>
                    </a:moveTo>
                    <a:lnTo>
                      <a:pt x="34" y="22"/>
                    </a:lnTo>
                    <a:lnTo>
                      <a:pt x="44" y="22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0" y="101"/>
                    </a:lnTo>
                    <a:lnTo>
                      <a:pt x="34" y="10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4"/>
              <p:cNvSpPr>
                <a:spLocks/>
              </p:cNvSpPr>
              <p:nvPr/>
            </p:nvSpPr>
            <p:spPr bwMode="auto">
              <a:xfrm>
                <a:off x="8864600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0 h 80"/>
                  <a:gd name="T8" fmla="*/ 2147483647 w 79"/>
                  <a:gd name="T9" fmla="*/ 0 h 80"/>
                  <a:gd name="T10" fmla="*/ 2147483647 w 79"/>
                  <a:gd name="T11" fmla="*/ 2147483647 h 80"/>
                  <a:gd name="T12" fmla="*/ 0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16" y="80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7" y="0"/>
                    </a:lnTo>
                    <a:lnTo>
                      <a:pt x="55" y="8"/>
                    </a:lnTo>
                    <a:lnTo>
                      <a:pt x="0" y="64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25"/>
              <p:cNvSpPr>
                <a:spLocks/>
              </p:cNvSpPr>
              <p:nvPr/>
            </p:nvSpPr>
            <p:spPr bwMode="auto">
              <a:xfrm>
                <a:off x="8864600" y="5846763"/>
                <a:ext cx="125413" cy="127000"/>
              </a:xfrm>
              <a:custGeom>
                <a:avLst/>
                <a:gdLst>
                  <a:gd name="T0" fmla="*/ 2147483647 w 79"/>
                  <a:gd name="T1" fmla="*/ 2147483647 h 80"/>
                  <a:gd name="T2" fmla="*/ 2147483647 w 79"/>
                  <a:gd name="T3" fmla="*/ 2147483647 h 80"/>
                  <a:gd name="T4" fmla="*/ 2147483647 w 79"/>
                  <a:gd name="T5" fmla="*/ 2147483647 h 80"/>
                  <a:gd name="T6" fmla="*/ 2147483647 w 79"/>
                  <a:gd name="T7" fmla="*/ 0 h 80"/>
                  <a:gd name="T8" fmla="*/ 2147483647 w 79"/>
                  <a:gd name="T9" fmla="*/ 0 h 80"/>
                  <a:gd name="T10" fmla="*/ 2147483647 w 79"/>
                  <a:gd name="T11" fmla="*/ 2147483647 h 80"/>
                  <a:gd name="T12" fmla="*/ 0 w 79"/>
                  <a:gd name="T13" fmla="*/ 2147483647 h 80"/>
                  <a:gd name="T14" fmla="*/ 2147483647 w 79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80"/>
                  <a:gd name="T26" fmla="*/ 79 w 79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80">
                    <a:moveTo>
                      <a:pt x="16" y="80"/>
                    </a:moveTo>
                    <a:lnTo>
                      <a:pt x="71" y="24"/>
                    </a:lnTo>
                    <a:lnTo>
                      <a:pt x="79" y="32"/>
                    </a:lnTo>
                    <a:lnTo>
                      <a:pt x="79" y="0"/>
                    </a:lnTo>
                    <a:lnTo>
                      <a:pt x="47" y="0"/>
                    </a:lnTo>
                    <a:lnTo>
                      <a:pt x="55" y="8"/>
                    </a:lnTo>
                    <a:lnTo>
                      <a:pt x="0" y="64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26"/>
              <p:cNvSpPr>
                <a:spLocks/>
              </p:cNvSpPr>
              <p:nvPr/>
            </p:nvSpPr>
            <p:spPr bwMode="auto">
              <a:xfrm>
                <a:off x="8890000" y="5956300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5"/>
                    </a:moveTo>
                    <a:lnTo>
                      <a:pt x="78" y="35"/>
                    </a:lnTo>
                    <a:lnTo>
                      <a:pt x="78" y="45"/>
                    </a:lnTo>
                    <a:lnTo>
                      <a:pt x="100" y="22"/>
                    </a:lnTo>
                    <a:lnTo>
                      <a:pt x="78" y="0"/>
                    </a:lnTo>
                    <a:lnTo>
                      <a:pt x="78" y="11"/>
                    </a:lnTo>
                    <a:lnTo>
                      <a:pt x="0" y="1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27"/>
              <p:cNvSpPr>
                <a:spLocks/>
              </p:cNvSpPr>
              <p:nvPr/>
            </p:nvSpPr>
            <p:spPr bwMode="auto">
              <a:xfrm>
                <a:off x="8890000" y="5956300"/>
                <a:ext cx="158750" cy="71437"/>
              </a:xfrm>
              <a:custGeom>
                <a:avLst/>
                <a:gdLst>
                  <a:gd name="T0" fmla="*/ 0 w 100"/>
                  <a:gd name="T1" fmla="*/ 2147483647 h 45"/>
                  <a:gd name="T2" fmla="*/ 2147483647 w 100"/>
                  <a:gd name="T3" fmla="*/ 2147483647 h 45"/>
                  <a:gd name="T4" fmla="*/ 2147483647 w 100"/>
                  <a:gd name="T5" fmla="*/ 2147483647 h 45"/>
                  <a:gd name="T6" fmla="*/ 2147483647 w 100"/>
                  <a:gd name="T7" fmla="*/ 2147483647 h 45"/>
                  <a:gd name="T8" fmla="*/ 2147483647 w 100"/>
                  <a:gd name="T9" fmla="*/ 0 h 45"/>
                  <a:gd name="T10" fmla="*/ 2147483647 w 100"/>
                  <a:gd name="T11" fmla="*/ 2147483647 h 45"/>
                  <a:gd name="T12" fmla="*/ 0 w 100"/>
                  <a:gd name="T13" fmla="*/ 2147483647 h 45"/>
                  <a:gd name="T14" fmla="*/ 0 w 100"/>
                  <a:gd name="T15" fmla="*/ 214748364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45"/>
                  <a:gd name="T26" fmla="*/ 100 w 100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45">
                    <a:moveTo>
                      <a:pt x="0" y="35"/>
                    </a:moveTo>
                    <a:lnTo>
                      <a:pt x="78" y="35"/>
                    </a:lnTo>
                    <a:lnTo>
                      <a:pt x="78" y="45"/>
                    </a:lnTo>
                    <a:lnTo>
                      <a:pt x="100" y="22"/>
                    </a:lnTo>
                    <a:lnTo>
                      <a:pt x="78" y="0"/>
                    </a:lnTo>
                    <a:lnTo>
                      <a:pt x="78" y="11"/>
                    </a:lnTo>
                    <a:lnTo>
                      <a:pt x="0" y="1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28"/>
              <p:cNvSpPr>
                <a:spLocks/>
              </p:cNvSpPr>
              <p:nvPr/>
            </p:nvSpPr>
            <p:spPr bwMode="auto">
              <a:xfrm>
                <a:off x="8864600" y="6011863"/>
                <a:ext cx="125413" cy="125412"/>
              </a:xfrm>
              <a:custGeom>
                <a:avLst/>
                <a:gdLst>
                  <a:gd name="T0" fmla="*/ 0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0 h 79"/>
                  <a:gd name="T14" fmla="*/ 0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0" y="16"/>
                    </a:moveTo>
                    <a:lnTo>
                      <a:pt x="55" y="71"/>
                    </a:lnTo>
                    <a:lnTo>
                      <a:pt x="47" y="79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5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29"/>
              <p:cNvSpPr>
                <a:spLocks/>
              </p:cNvSpPr>
              <p:nvPr/>
            </p:nvSpPr>
            <p:spPr bwMode="auto">
              <a:xfrm>
                <a:off x="8864600" y="6011863"/>
                <a:ext cx="125413" cy="125412"/>
              </a:xfrm>
              <a:custGeom>
                <a:avLst/>
                <a:gdLst>
                  <a:gd name="T0" fmla="*/ 0 w 79"/>
                  <a:gd name="T1" fmla="*/ 2147483647 h 79"/>
                  <a:gd name="T2" fmla="*/ 2147483647 w 79"/>
                  <a:gd name="T3" fmla="*/ 2147483647 h 79"/>
                  <a:gd name="T4" fmla="*/ 2147483647 w 79"/>
                  <a:gd name="T5" fmla="*/ 2147483647 h 79"/>
                  <a:gd name="T6" fmla="*/ 2147483647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0 h 79"/>
                  <a:gd name="T14" fmla="*/ 0 w 79"/>
                  <a:gd name="T15" fmla="*/ 2147483647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0" y="16"/>
                    </a:moveTo>
                    <a:lnTo>
                      <a:pt x="55" y="71"/>
                    </a:lnTo>
                    <a:lnTo>
                      <a:pt x="47" y="79"/>
                    </a:lnTo>
                    <a:lnTo>
                      <a:pt x="79" y="77"/>
                    </a:lnTo>
                    <a:lnTo>
                      <a:pt x="79" y="48"/>
                    </a:lnTo>
                    <a:lnTo>
                      <a:pt x="71" y="55"/>
                    </a:lnTo>
                    <a:lnTo>
                      <a:pt x="1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30"/>
              <p:cNvSpPr>
                <a:spLocks/>
              </p:cNvSpPr>
              <p:nvPr/>
            </p:nvSpPr>
            <p:spPr bwMode="auto">
              <a:xfrm>
                <a:off x="8810625" y="6037263"/>
                <a:ext cx="69850" cy="158750"/>
              </a:xfrm>
              <a:custGeom>
                <a:avLst/>
                <a:gdLst>
                  <a:gd name="T0" fmla="*/ 2147483647 w 44"/>
                  <a:gd name="T1" fmla="*/ 0 h 100"/>
                  <a:gd name="T2" fmla="*/ 2147483647 w 44"/>
                  <a:gd name="T3" fmla="*/ 2147483647 h 100"/>
                  <a:gd name="T4" fmla="*/ 0 w 44"/>
                  <a:gd name="T5" fmla="*/ 2147483647 h 100"/>
                  <a:gd name="T6" fmla="*/ 2147483647 w 44"/>
                  <a:gd name="T7" fmla="*/ 2147483647 h 100"/>
                  <a:gd name="T8" fmla="*/ 2147483647 w 44"/>
                  <a:gd name="T9" fmla="*/ 2147483647 h 100"/>
                  <a:gd name="T10" fmla="*/ 2147483647 w 44"/>
                  <a:gd name="T11" fmla="*/ 2147483647 h 100"/>
                  <a:gd name="T12" fmla="*/ 2147483647 w 44"/>
                  <a:gd name="T13" fmla="*/ 0 h 100"/>
                  <a:gd name="T14" fmla="*/ 2147483647 w 44"/>
                  <a:gd name="T15" fmla="*/ 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0"/>
                  <a:gd name="T26" fmla="*/ 44 w 44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0">
                    <a:moveTo>
                      <a:pt x="10" y="0"/>
                    </a:moveTo>
                    <a:lnTo>
                      <a:pt x="10" y="79"/>
                    </a:lnTo>
                    <a:lnTo>
                      <a:pt x="0" y="79"/>
                    </a:lnTo>
                    <a:lnTo>
                      <a:pt x="23" y="100"/>
                    </a:lnTo>
                    <a:lnTo>
                      <a:pt x="44" y="79"/>
                    </a:lnTo>
                    <a:lnTo>
                      <a:pt x="34" y="79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31"/>
              <p:cNvSpPr>
                <a:spLocks/>
              </p:cNvSpPr>
              <p:nvPr/>
            </p:nvSpPr>
            <p:spPr bwMode="auto">
              <a:xfrm>
                <a:off x="8810625" y="6037263"/>
                <a:ext cx="69850" cy="158750"/>
              </a:xfrm>
              <a:custGeom>
                <a:avLst/>
                <a:gdLst>
                  <a:gd name="T0" fmla="*/ 2147483647 w 44"/>
                  <a:gd name="T1" fmla="*/ 0 h 100"/>
                  <a:gd name="T2" fmla="*/ 2147483647 w 44"/>
                  <a:gd name="T3" fmla="*/ 2147483647 h 100"/>
                  <a:gd name="T4" fmla="*/ 0 w 44"/>
                  <a:gd name="T5" fmla="*/ 2147483647 h 100"/>
                  <a:gd name="T6" fmla="*/ 2147483647 w 44"/>
                  <a:gd name="T7" fmla="*/ 2147483647 h 100"/>
                  <a:gd name="T8" fmla="*/ 2147483647 w 44"/>
                  <a:gd name="T9" fmla="*/ 2147483647 h 100"/>
                  <a:gd name="T10" fmla="*/ 2147483647 w 44"/>
                  <a:gd name="T11" fmla="*/ 2147483647 h 100"/>
                  <a:gd name="T12" fmla="*/ 2147483647 w 44"/>
                  <a:gd name="T13" fmla="*/ 0 h 100"/>
                  <a:gd name="T14" fmla="*/ 2147483647 w 44"/>
                  <a:gd name="T15" fmla="*/ 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00"/>
                  <a:gd name="T26" fmla="*/ 44 w 44"/>
                  <a:gd name="T27" fmla="*/ 100 h 1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00">
                    <a:moveTo>
                      <a:pt x="10" y="0"/>
                    </a:moveTo>
                    <a:lnTo>
                      <a:pt x="10" y="79"/>
                    </a:lnTo>
                    <a:lnTo>
                      <a:pt x="0" y="79"/>
                    </a:lnTo>
                    <a:lnTo>
                      <a:pt x="23" y="100"/>
                    </a:lnTo>
                    <a:lnTo>
                      <a:pt x="44" y="79"/>
                    </a:lnTo>
                    <a:lnTo>
                      <a:pt x="34" y="79"/>
                    </a:lnTo>
                    <a:lnTo>
                      <a:pt x="3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2"/>
              <p:cNvSpPr>
                <a:spLocks/>
              </p:cNvSpPr>
              <p:nvPr/>
            </p:nvSpPr>
            <p:spPr bwMode="auto">
              <a:xfrm>
                <a:off x="8701088" y="6011863"/>
                <a:ext cx="125413" cy="125412"/>
              </a:xfrm>
              <a:custGeom>
                <a:avLst/>
                <a:gdLst>
                  <a:gd name="T0" fmla="*/ 2147483647 w 79"/>
                  <a:gd name="T1" fmla="*/ 0 h 79"/>
                  <a:gd name="T2" fmla="*/ 2147483647 w 79"/>
                  <a:gd name="T3" fmla="*/ 2147483647 h 79"/>
                  <a:gd name="T4" fmla="*/ 0 w 79"/>
                  <a:gd name="T5" fmla="*/ 2147483647 h 79"/>
                  <a:gd name="T6" fmla="*/ 0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2147483647 h 79"/>
                  <a:gd name="T14" fmla="*/ 2147483647 w 79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63" y="0"/>
                    </a:moveTo>
                    <a:lnTo>
                      <a:pt x="8" y="55"/>
                    </a:lnTo>
                    <a:lnTo>
                      <a:pt x="0" y="48"/>
                    </a:lnTo>
                    <a:lnTo>
                      <a:pt x="0" y="79"/>
                    </a:lnTo>
                    <a:lnTo>
                      <a:pt x="32" y="79"/>
                    </a:lnTo>
                    <a:lnTo>
                      <a:pt x="24" y="71"/>
                    </a:lnTo>
                    <a:lnTo>
                      <a:pt x="79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3"/>
              <p:cNvSpPr>
                <a:spLocks/>
              </p:cNvSpPr>
              <p:nvPr/>
            </p:nvSpPr>
            <p:spPr bwMode="auto">
              <a:xfrm>
                <a:off x="8701088" y="6011863"/>
                <a:ext cx="125413" cy="125412"/>
              </a:xfrm>
              <a:custGeom>
                <a:avLst/>
                <a:gdLst>
                  <a:gd name="T0" fmla="*/ 2147483647 w 79"/>
                  <a:gd name="T1" fmla="*/ 0 h 79"/>
                  <a:gd name="T2" fmla="*/ 2147483647 w 79"/>
                  <a:gd name="T3" fmla="*/ 2147483647 h 79"/>
                  <a:gd name="T4" fmla="*/ 0 w 79"/>
                  <a:gd name="T5" fmla="*/ 2147483647 h 79"/>
                  <a:gd name="T6" fmla="*/ 0 w 79"/>
                  <a:gd name="T7" fmla="*/ 2147483647 h 79"/>
                  <a:gd name="T8" fmla="*/ 2147483647 w 79"/>
                  <a:gd name="T9" fmla="*/ 2147483647 h 79"/>
                  <a:gd name="T10" fmla="*/ 2147483647 w 79"/>
                  <a:gd name="T11" fmla="*/ 2147483647 h 79"/>
                  <a:gd name="T12" fmla="*/ 2147483647 w 79"/>
                  <a:gd name="T13" fmla="*/ 2147483647 h 79"/>
                  <a:gd name="T14" fmla="*/ 2147483647 w 79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79"/>
                  <a:gd name="T26" fmla="*/ 79 w 79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79">
                    <a:moveTo>
                      <a:pt x="63" y="0"/>
                    </a:moveTo>
                    <a:lnTo>
                      <a:pt x="8" y="55"/>
                    </a:lnTo>
                    <a:lnTo>
                      <a:pt x="0" y="48"/>
                    </a:lnTo>
                    <a:lnTo>
                      <a:pt x="0" y="79"/>
                    </a:lnTo>
                    <a:lnTo>
                      <a:pt x="32" y="79"/>
                    </a:lnTo>
                    <a:lnTo>
                      <a:pt x="24" y="71"/>
                    </a:lnTo>
                    <a:lnTo>
                      <a:pt x="79" y="1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Oval 134"/>
              <p:cNvSpPr>
                <a:spLocks noChangeArrowheads="1"/>
              </p:cNvSpPr>
              <p:nvPr/>
            </p:nvSpPr>
            <p:spPr bwMode="auto">
              <a:xfrm>
                <a:off x="8772525" y="5922963"/>
                <a:ext cx="138113" cy="139700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135"/>
              <p:cNvSpPr>
                <a:spLocks noChangeArrowheads="1"/>
              </p:cNvSpPr>
              <p:nvPr/>
            </p:nvSpPr>
            <p:spPr bwMode="auto">
              <a:xfrm>
                <a:off x="8780463" y="5930900"/>
                <a:ext cx="138113" cy="1397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136"/>
              <p:cNvSpPr>
                <a:spLocks noChangeArrowheads="1"/>
              </p:cNvSpPr>
              <p:nvPr/>
            </p:nvSpPr>
            <p:spPr bwMode="auto">
              <a:xfrm>
                <a:off x="8777288" y="5927725"/>
                <a:ext cx="136525" cy="13811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2" name="Picture 3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372" y="1470377"/>
              <a:ext cx="700434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0372" y="2315625"/>
              <a:ext cx="700434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Straight Arrow Connector 108"/>
            <p:cNvCxnSpPr>
              <a:cxnSpLocks noChangeShapeType="1"/>
            </p:cNvCxnSpPr>
            <p:nvPr/>
          </p:nvCxnSpPr>
          <p:spPr bwMode="auto">
            <a:xfrm>
              <a:off x="3991931" y="2420145"/>
              <a:ext cx="3763313" cy="1588"/>
            </a:xfrm>
            <a:prstGeom prst="straightConnector1">
              <a:avLst/>
            </a:prstGeom>
            <a:noFill/>
            <a:ln w="34925">
              <a:solidFill>
                <a:srgbClr val="0000FF"/>
              </a:solidFill>
              <a:prstDash val="sysDot"/>
              <a:round/>
              <a:headEnd type="oval"/>
              <a:tailEnd type="arrow" w="med" len="med"/>
            </a:ln>
          </p:spPr>
        </p:cxn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 rot="20752012" flipV="1">
              <a:off x="3951525" y="1480187"/>
              <a:ext cx="1310990" cy="682150"/>
            </a:xfrm>
            <a:custGeom>
              <a:avLst/>
              <a:gdLst>
                <a:gd name="T0" fmla="*/ 0 w 7967755"/>
                <a:gd name="T1" fmla="*/ 0 h 11507265"/>
                <a:gd name="T2" fmla="*/ 0 w 7967755"/>
                <a:gd name="T3" fmla="*/ 0 h 11507265"/>
                <a:gd name="T4" fmla="*/ 0 w 7967755"/>
                <a:gd name="T5" fmla="*/ 0 h 11507265"/>
                <a:gd name="T6" fmla="*/ 0 w 7967755"/>
                <a:gd name="T7" fmla="*/ 0 h 115072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67755"/>
                <a:gd name="T13" fmla="*/ 0 h 11507265"/>
                <a:gd name="T14" fmla="*/ 7967755 w 7967755"/>
                <a:gd name="T15" fmla="*/ 11507265 h 11507265"/>
                <a:gd name="connsiteX0" fmla="*/ 0 w 8416446"/>
                <a:gd name="connsiteY0" fmla="*/ 3172972 h 13715180"/>
                <a:gd name="connsiteX1" fmla="*/ 7261165 w 8416446"/>
                <a:gd name="connsiteY1" fmla="*/ 659847 h 13715180"/>
                <a:gd name="connsiteX2" fmla="*/ 6931695 w 8416446"/>
                <a:gd name="connsiteY2" fmla="*/ 7132125 h 13715180"/>
                <a:gd name="connsiteX3" fmla="*/ 465564 w 8416446"/>
                <a:gd name="connsiteY3" fmla="*/ 13715180 h 13715180"/>
                <a:gd name="connsiteX0" fmla="*/ 0 w 8416446"/>
                <a:gd name="connsiteY0" fmla="*/ 3172972 h 16272466"/>
                <a:gd name="connsiteX1" fmla="*/ 7261165 w 8416446"/>
                <a:gd name="connsiteY1" fmla="*/ 659847 h 16272466"/>
                <a:gd name="connsiteX2" fmla="*/ 6931695 w 8416446"/>
                <a:gd name="connsiteY2" fmla="*/ 7132125 h 16272466"/>
                <a:gd name="connsiteX3" fmla="*/ 372614 w 8416446"/>
                <a:gd name="connsiteY3" fmla="*/ 16272466 h 16272466"/>
                <a:gd name="connsiteX0" fmla="*/ 0 w 7896923"/>
                <a:gd name="connsiteY0" fmla="*/ 8729641 h 21829135"/>
                <a:gd name="connsiteX1" fmla="*/ 6163988 w 7896923"/>
                <a:gd name="connsiteY1" fmla="*/ 659856 h 21829135"/>
                <a:gd name="connsiteX2" fmla="*/ 6931695 w 7896923"/>
                <a:gd name="connsiteY2" fmla="*/ 12688794 h 21829135"/>
                <a:gd name="connsiteX3" fmla="*/ 372614 w 7896923"/>
                <a:gd name="connsiteY3" fmla="*/ 21829135 h 21829135"/>
                <a:gd name="connsiteX0" fmla="*/ 0 w 7139057"/>
                <a:gd name="connsiteY0" fmla="*/ 8376725 h 21476219"/>
                <a:gd name="connsiteX1" fmla="*/ 6163988 w 7139057"/>
                <a:gd name="connsiteY1" fmla="*/ 306940 h 21476219"/>
                <a:gd name="connsiteX2" fmla="*/ 5850415 w 7139057"/>
                <a:gd name="connsiteY2" fmla="*/ 10218351 h 21476219"/>
                <a:gd name="connsiteX3" fmla="*/ 372614 w 7139057"/>
                <a:gd name="connsiteY3" fmla="*/ 21476219 h 21476219"/>
                <a:gd name="connsiteX0" fmla="*/ 0 w 6903046"/>
                <a:gd name="connsiteY0" fmla="*/ 9347863 h 22447357"/>
                <a:gd name="connsiteX1" fmla="*/ 5927977 w 6903046"/>
                <a:gd name="connsiteY1" fmla="*/ 306940 h 22447357"/>
                <a:gd name="connsiteX2" fmla="*/ 5850415 w 6903046"/>
                <a:gd name="connsiteY2" fmla="*/ 11189489 h 22447357"/>
                <a:gd name="connsiteX3" fmla="*/ 372614 w 6903046"/>
                <a:gd name="connsiteY3" fmla="*/ 22447357 h 22447357"/>
                <a:gd name="connsiteX0" fmla="*/ 0 w 6903046"/>
                <a:gd name="connsiteY0" fmla="*/ 9347863 h 22447357"/>
                <a:gd name="connsiteX1" fmla="*/ 5927977 w 6903046"/>
                <a:gd name="connsiteY1" fmla="*/ 306940 h 22447357"/>
                <a:gd name="connsiteX2" fmla="*/ 5850415 w 6903046"/>
                <a:gd name="connsiteY2" fmla="*/ 11189489 h 22447357"/>
                <a:gd name="connsiteX3" fmla="*/ 372614 w 6903046"/>
                <a:gd name="connsiteY3" fmla="*/ 22447357 h 22447357"/>
                <a:gd name="connsiteX0" fmla="*/ 0 w 6903046"/>
                <a:gd name="connsiteY0" fmla="*/ 9347863 h 28096341"/>
                <a:gd name="connsiteX1" fmla="*/ 5927977 w 6903046"/>
                <a:gd name="connsiteY1" fmla="*/ 306940 h 28096341"/>
                <a:gd name="connsiteX2" fmla="*/ 5850415 w 6903046"/>
                <a:gd name="connsiteY2" fmla="*/ 11189489 h 28096341"/>
                <a:gd name="connsiteX3" fmla="*/ 355823 w 6903046"/>
                <a:gd name="connsiteY3" fmla="*/ 28096341 h 28096341"/>
                <a:gd name="connsiteX0" fmla="*/ 0 w 6903046"/>
                <a:gd name="connsiteY0" fmla="*/ 9347863 h 28096341"/>
                <a:gd name="connsiteX1" fmla="*/ 5927977 w 6903046"/>
                <a:gd name="connsiteY1" fmla="*/ 306940 h 28096341"/>
                <a:gd name="connsiteX2" fmla="*/ 5850415 w 6903046"/>
                <a:gd name="connsiteY2" fmla="*/ 11189489 h 28096341"/>
                <a:gd name="connsiteX3" fmla="*/ 355823 w 6903046"/>
                <a:gd name="connsiteY3" fmla="*/ 28096341 h 28096341"/>
                <a:gd name="connsiteX0" fmla="*/ 0 w 6903046"/>
                <a:gd name="connsiteY0" fmla="*/ 9347863 h 28181833"/>
                <a:gd name="connsiteX1" fmla="*/ 5927977 w 6903046"/>
                <a:gd name="connsiteY1" fmla="*/ 306940 h 28181833"/>
                <a:gd name="connsiteX2" fmla="*/ 5850415 w 6903046"/>
                <a:gd name="connsiteY2" fmla="*/ 11189489 h 28181833"/>
                <a:gd name="connsiteX3" fmla="*/ 239508 w 6903046"/>
                <a:gd name="connsiteY3" fmla="*/ 28181833 h 28181833"/>
                <a:gd name="connsiteX0" fmla="*/ 0 w 6903046"/>
                <a:gd name="connsiteY0" fmla="*/ 9347863 h 28183110"/>
                <a:gd name="connsiteX1" fmla="*/ 5927977 w 6903046"/>
                <a:gd name="connsiteY1" fmla="*/ 306940 h 28183110"/>
                <a:gd name="connsiteX2" fmla="*/ 5850415 w 6903046"/>
                <a:gd name="connsiteY2" fmla="*/ 11189489 h 28183110"/>
                <a:gd name="connsiteX3" fmla="*/ 121686 w 6903046"/>
                <a:gd name="connsiteY3" fmla="*/ 28183110 h 28183110"/>
                <a:gd name="connsiteX0" fmla="*/ 0 w 6903046"/>
                <a:gd name="connsiteY0" fmla="*/ 9347863 h 28183146"/>
                <a:gd name="connsiteX1" fmla="*/ 5927977 w 6903046"/>
                <a:gd name="connsiteY1" fmla="*/ 306940 h 28183146"/>
                <a:gd name="connsiteX2" fmla="*/ 5850415 w 6903046"/>
                <a:gd name="connsiteY2" fmla="*/ 11189489 h 28183146"/>
                <a:gd name="connsiteX3" fmla="*/ 3844 w 6903046"/>
                <a:gd name="connsiteY3" fmla="*/ 28183146 h 28183146"/>
                <a:gd name="connsiteX0" fmla="*/ 0 w 6903046"/>
                <a:gd name="connsiteY0" fmla="*/ 9347863 h 28183146"/>
                <a:gd name="connsiteX1" fmla="*/ 5927977 w 6903046"/>
                <a:gd name="connsiteY1" fmla="*/ 306940 h 28183146"/>
                <a:gd name="connsiteX2" fmla="*/ 5850415 w 6903046"/>
                <a:gd name="connsiteY2" fmla="*/ 11189489 h 28183146"/>
                <a:gd name="connsiteX3" fmla="*/ 3844 w 6903046"/>
                <a:gd name="connsiteY3" fmla="*/ 28183146 h 281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3046" h="28183146">
                  <a:moveTo>
                    <a:pt x="0" y="9347863"/>
                  </a:moveTo>
                  <a:cubicBezTo>
                    <a:pt x="937294" y="6500514"/>
                    <a:pt x="4952908" y="2"/>
                    <a:pt x="5927977" y="306940"/>
                  </a:cubicBezTo>
                  <a:cubicBezTo>
                    <a:pt x="6903046" y="613878"/>
                    <a:pt x="6837771" y="6543455"/>
                    <a:pt x="5850415" y="11189489"/>
                  </a:cubicBezTo>
                  <a:cubicBezTo>
                    <a:pt x="4863060" y="15835523"/>
                    <a:pt x="3837691" y="18008107"/>
                    <a:pt x="3844" y="28183146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 type="oval" w="med" len="med"/>
              <a:tailEnd type="arrow" w="med" len="med"/>
            </a:ln>
          </p:spPr>
          <p:txBody>
            <a:bodyPr lIns="82124" tIns="41061" rIns="82124" bIns="41061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3240953" y="1046513"/>
              <a:ext cx="696203" cy="32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609" tIns="30803" rIns="61609" bIns="3080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err="1" smtClean="0"/>
                <a:t>4rd</a:t>
              </a:r>
              <a:endParaRPr lang="en-US" sz="1200" b="1" dirty="0"/>
            </a:p>
          </p:txBody>
        </p:sp>
        <p:cxnSp>
          <p:nvCxnSpPr>
            <p:cNvPr id="57" name="Straight Arrow Connector 161"/>
            <p:cNvCxnSpPr>
              <a:cxnSpLocks noChangeShapeType="1"/>
            </p:cNvCxnSpPr>
            <p:nvPr/>
          </p:nvCxnSpPr>
          <p:spPr bwMode="auto">
            <a:xfrm rot="10800000">
              <a:off x="3908370" y="1511651"/>
              <a:ext cx="3763729" cy="169185"/>
            </a:xfrm>
            <a:prstGeom prst="straightConnector1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 type="oval"/>
              <a:tailEnd type="arrow" w="med" len="med"/>
            </a:ln>
          </p:spPr>
        </p:cxn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7559697" y="1034754"/>
              <a:ext cx="696203" cy="32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1609" tIns="30803" rIns="61609" bIns="3080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err="1" smtClean="0"/>
                <a:t>4rd</a:t>
              </a:r>
              <a:endParaRPr lang="en-US" sz="1200" b="1" dirty="0"/>
            </a:p>
          </p:txBody>
        </p:sp>
        <p:cxnSp>
          <p:nvCxnSpPr>
            <p:cNvPr id="59" name="Straight Arrow Connector 108"/>
            <p:cNvCxnSpPr>
              <a:cxnSpLocks noChangeShapeType="1"/>
            </p:cNvCxnSpPr>
            <p:nvPr/>
          </p:nvCxnSpPr>
          <p:spPr bwMode="auto">
            <a:xfrm flipV="1">
              <a:off x="8064247" y="2385682"/>
              <a:ext cx="1190559" cy="34463"/>
            </a:xfrm>
            <a:prstGeom prst="straightConnector1">
              <a:avLst/>
            </a:prstGeom>
            <a:noFill/>
            <a:ln w="34925">
              <a:solidFill>
                <a:srgbClr val="0000FF"/>
              </a:solidFill>
              <a:prstDash val="sysDot"/>
              <a:round/>
              <a:headEnd type="oval"/>
              <a:tailEnd type="arrow" w="med" len="med"/>
            </a:ln>
          </p:spPr>
        </p:cxnSp>
        <p:cxnSp>
          <p:nvCxnSpPr>
            <p:cNvPr id="60" name="Straight Arrow Connector 161"/>
            <p:cNvCxnSpPr>
              <a:cxnSpLocks noChangeShapeType="1"/>
            </p:cNvCxnSpPr>
            <p:nvPr/>
          </p:nvCxnSpPr>
          <p:spPr bwMode="auto">
            <a:xfrm rot="10800000">
              <a:off x="8059156" y="1680835"/>
              <a:ext cx="1089810" cy="2535"/>
            </a:xfrm>
            <a:prstGeom prst="straightConnector1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 type="oval"/>
              <a:tailEnd type="arrow" w="med" len="med"/>
            </a:ln>
          </p:spPr>
        </p:cxnSp>
        <p:sp>
          <p:nvSpPr>
            <p:cNvPr id="61" name="Text Box 46"/>
            <p:cNvSpPr txBox="1">
              <a:spLocks noChangeArrowheads="1"/>
            </p:cNvSpPr>
            <p:nvPr/>
          </p:nvSpPr>
          <p:spPr bwMode="auto">
            <a:xfrm>
              <a:off x="9113685" y="1477440"/>
              <a:ext cx="2375444" cy="359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609" tIns="30803" rIns="61609" bIns="3080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 dirty="0" smtClean="0">
                  <a:solidFill>
                    <a:srgbClr val="0000FF"/>
                  </a:solidFill>
                </a:rPr>
                <a:t>Ingress IPv4 Traffic</a:t>
              </a:r>
              <a:endParaRPr lang="en-US" sz="1350" dirty="0">
                <a:solidFill>
                  <a:srgbClr val="0000FF"/>
                </a:solidFill>
              </a:endParaRPr>
            </a:p>
          </p:txBody>
        </p:sp>
        <p:sp>
          <p:nvSpPr>
            <p:cNvPr id="62" name="Text Box 46"/>
            <p:cNvSpPr txBox="1">
              <a:spLocks noChangeArrowheads="1"/>
            </p:cNvSpPr>
            <p:nvPr/>
          </p:nvSpPr>
          <p:spPr bwMode="auto">
            <a:xfrm>
              <a:off x="9148966" y="2204742"/>
              <a:ext cx="2272740" cy="359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609" tIns="30803" rIns="61609" bIns="3080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50" dirty="0" smtClean="0">
                  <a:solidFill>
                    <a:srgbClr val="0000FF"/>
                  </a:solidFill>
                </a:rPr>
                <a:t>Egress IPv4 Traffic</a:t>
              </a:r>
              <a:endParaRPr lang="en-US" sz="135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9" name="Rectangle 138"/>
          <p:cNvSpPr>
            <a:spLocks noChangeAspect="1"/>
          </p:cNvSpPr>
          <p:nvPr/>
        </p:nvSpPr>
        <p:spPr bwMode="auto">
          <a:xfrm>
            <a:off x="3297101" y="4109008"/>
            <a:ext cx="780160" cy="344634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IPv4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" name="Rectangle 139"/>
          <p:cNvSpPr>
            <a:spLocks noChangeAspect="1"/>
          </p:cNvSpPr>
          <p:nvPr/>
        </p:nvSpPr>
        <p:spPr bwMode="auto">
          <a:xfrm>
            <a:off x="3297101" y="4453643"/>
            <a:ext cx="780160" cy="385641"/>
          </a:xfrm>
          <a:prstGeom prst="rect">
            <a:avLst/>
          </a:prstGeom>
          <a:solidFill>
            <a:srgbClr val="00800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rPr>
              <a:t>IPv6</a:t>
            </a:r>
            <a:endParaRPr lang="en-US" sz="135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3297101" y="3763123"/>
            <a:ext cx="780160" cy="345885"/>
          </a:xfrm>
          <a:prstGeom prst="rect">
            <a:avLst/>
          </a:prstGeom>
          <a:solidFill>
            <a:srgbClr val="F68B1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Transport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3297101" y="4839284"/>
            <a:ext cx="780160" cy="38564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rPr>
              <a:t>Link</a:t>
            </a:r>
            <a:endParaRPr lang="en-US" sz="135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6901154" y="4494649"/>
            <a:ext cx="780160" cy="344634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IPv4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6901154" y="4148764"/>
            <a:ext cx="780160" cy="345885"/>
          </a:xfrm>
          <a:prstGeom prst="rect">
            <a:avLst/>
          </a:prstGeom>
          <a:solidFill>
            <a:srgbClr val="F68B1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Transport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6901154" y="4839284"/>
            <a:ext cx="780160" cy="38564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rPr>
              <a:t>Link</a:t>
            </a:r>
            <a:endParaRPr lang="en-US" sz="135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1239720" y="4494648"/>
            <a:ext cx="780160" cy="344634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IPv4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1239720" y="4148764"/>
            <a:ext cx="780160" cy="345885"/>
          </a:xfrm>
          <a:prstGeom prst="rect">
            <a:avLst/>
          </a:prstGeom>
          <a:solidFill>
            <a:srgbClr val="F68B1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Transport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1239720" y="4839283"/>
            <a:ext cx="780160" cy="38564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rPr>
              <a:t>Link</a:t>
            </a:r>
            <a:endParaRPr lang="en-US" sz="135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9" name="Rectangle 148"/>
          <p:cNvSpPr>
            <a:spLocks noChangeAspect="1"/>
          </p:cNvSpPr>
          <p:nvPr/>
        </p:nvSpPr>
        <p:spPr bwMode="auto">
          <a:xfrm>
            <a:off x="4684669" y="4453642"/>
            <a:ext cx="780160" cy="385641"/>
          </a:xfrm>
          <a:prstGeom prst="rect">
            <a:avLst/>
          </a:prstGeom>
          <a:solidFill>
            <a:srgbClr val="00800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rPr>
              <a:t>IPv6</a:t>
            </a:r>
            <a:endParaRPr lang="en-US" sz="135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0" name="Rectangle 149"/>
          <p:cNvSpPr>
            <a:spLocks noChangeAspect="1"/>
          </p:cNvSpPr>
          <p:nvPr/>
        </p:nvSpPr>
        <p:spPr bwMode="auto">
          <a:xfrm>
            <a:off x="4684669" y="4109010"/>
            <a:ext cx="780160" cy="345885"/>
          </a:xfrm>
          <a:prstGeom prst="rect">
            <a:avLst/>
          </a:prstGeom>
          <a:solidFill>
            <a:srgbClr val="F68B1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Transport</a:t>
            </a:r>
            <a:endParaRPr lang="en-US" sz="13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1" name="Rectangle 150"/>
          <p:cNvSpPr>
            <a:spLocks noChangeAspect="1"/>
          </p:cNvSpPr>
          <p:nvPr/>
        </p:nvSpPr>
        <p:spPr bwMode="auto">
          <a:xfrm>
            <a:off x="4684669" y="4839283"/>
            <a:ext cx="780160" cy="38564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350" dirty="0" smtClean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ＭＳ Ｐゴシック" pitchFamily="-97" charset="-128"/>
              </a:rPr>
              <a:t>Link</a:t>
            </a:r>
            <a:endParaRPr lang="en-US" sz="135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2" name="TextBox 151"/>
          <p:cNvSpPr txBox="1">
            <a:spLocks noChangeAspect="1"/>
          </p:cNvSpPr>
          <p:nvPr/>
        </p:nvSpPr>
        <p:spPr>
          <a:xfrm>
            <a:off x="4183129" y="4335160"/>
            <a:ext cx="398220" cy="277015"/>
          </a:xfrm>
          <a:prstGeom prst="rect">
            <a:avLst/>
          </a:prstGeom>
          <a:noFill/>
        </p:spPr>
        <p:txBody>
          <a:bodyPr wrap="none" lIns="68597" tIns="34298" rIns="68597" bIns="34298" rtlCol="0">
            <a:spAutoFit/>
          </a:bodyPr>
          <a:lstStyle/>
          <a:p>
            <a:r>
              <a:rPr lang="en-US" sz="1350" b="1" dirty="0" smtClean="0">
                <a:solidFill>
                  <a:srgbClr val="000000"/>
                </a:solidFill>
              </a:rPr>
              <a:t>OR</a:t>
            </a:r>
            <a:endParaRPr lang="en-US" sz="1350" b="1" dirty="0">
              <a:solidFill>
                <a:srgbClr val="000000"/>
              </a:solidFill>
            </a:endParaRPr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 bwMode="auto">
          <a:xfrm>
            <a:off x="5102056" y="4644852"/>
            <a:ext cx="309838" cy="145854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61609" tIns="30803" rIns="61609" bIns="3080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750" dirty="0" smtClean="0">
                <a:solidFill>
                  <a:srgbClr val="FFFF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IPv4</a:t>
            </a:r>
            <a:endParaRPr lang="en-US" sz="750" dirty="0">
              <a:solidFill>
                <a:srgbClr val="FFFFFF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498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template.thmx</Template>
  <TotalTime>1372</TotalTime>
  <Words>509</Words>
  <Application>Microsoft Macintosh PowerPoint</Application>
  <PresentationFormat>On-screen Show (4:3)</PresentationFormat>
  <Paragraphs>175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Cisco Arial 4x3 template</vt:lpstr>
      <vt:lpstr>Stateless IPv4 over IPv6 in 5 minutes</vt:lpstr>
      <vt:lpstr>PowerPoint Presentation</vt:lpstr>
      <vt:lpstr>Dual Stack Lite (DS-Lite)</vt:lpstr>
      <vt:lpstr>PowerPoint Presentation</vt:lpstr>
      <vt:lpstr>PowerPoint Presentation</vt:lpstr>
      <vt:lpstr>PowerPoint Presentation</vt:lpstr>
      <vt:lpstr>Encapsulation Forwarding Architecture</vt:lpstr>
      <vt:lpstr>Translation Forwarding Architecture</vt:lpstr>
      <vt:lpstr>Encapsulation or Translation – Boils down to 20 bytes</vt:lpstr>
      <vt:lpstr>Please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Stateless IPv4 over IPv6 in 5 minutes…</dc:title>
  <dc:creator>Ole Troan</dc:creator>
  <cp:lastModifiedBy>Ole Troan</cp:lastModifiedBy>
  <cp:revision>13</cp:revision>
  <dcterms:created xsi:type="dcterms:W3CDTF">2011-10-30T18:20:12Z</dcterms:created>
  <dcterms:modified xsi:type="dcterms:W3CDTF">2011-10-31T17:12:23Z</dcterms:modified>
</cp:coreProperties>
</file>