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23"/>
  </p:notesMasterIdLst>
  <p:sldIdLst>
    <p:sldId id="256" r:id="rId4"/>
    <p:sldId id="275" r:id="rId5"/>
    <p:sldId id="269" r:id="rId6"/>
    <p:sldId id="260" r:id="rId7"/>
    <p:sldId id="282" r:id="rId8"/>
    <p:sldId id="280" r:id="rId9"/>
    <p:sldId id="262" r:id="rId10"/>
    <p:sldId id="281" r:id="rId11"/>
    <p:sldId id="292" r:id="rId12"/>
    <p:sldId id="298" r:id="rId13"/>
    <p:sldId id="261" r:id="rId14"/>
    <p:sldId id="293" r:id="rId15"/>
    <p:sldId id="295" r:id="rId16"/>
    <p:sldId id="270" r:id="rId17"/>
    <p:sldId id="294" r:id="rId18"/>
    <p:sldId id="286" r:id="rId19"/>
    <p:sldId id="300" r:id="rId20"/>
    <p:sldId id="299" r:id="rId21"/>
    <p:sldId id="258" r:id="rId22"/>
  </p:sldIdLst>
  <p:sldSz cx="13004800" cy="9753600"/>
  <p:notesSz cx="6858000" cy="9144000"/>
  <p:defaultTextStyle>
    <a:defPPr>
      <a:defRPr lang="en-US"/>
    </a:defPPr>
    <a:lvl1pPr algn="ctr" rtl="0" fontAlgn="base">
      <a:spcBef>
        <a:spcPct val="0"/>
      </a:spcBef>
      <a:spcAft>
        <a:spcPct val="0"/>
      </a:spcAft>
      <a:defRPr sz="4200" kern="1200">
        <a:solidFill>
          <a:srgbClr val="005894"/>
        </a:solidFill>
        <a:latin typeface="Helvetica Neue Light" charset="0"/>
        <a:ea typeface="ヒラギノ角ゴ ProN W3" charset="-128"/>
        <a:cs typeface="ヒラギノ角ゴ ProN W3" charset="-128"/>
        <a:sym typeface="Helvetica Neue Light" charset="0"/>
      </a:defRPr>
    </a:lvl1pPr>
    <a:lvl2pPr marL="457200" algn="ctr" rtl="0" fontAlgn="base">
      <a:spcBef>
        <a:spcPct val="0"/>
      </a:spcBef>
      <a:spcAft>
        <a:spcPct val="0"/>
      </a:spcAft>
      <a:defRPr sz="4200" kern="1200">
        <a:solidFill>
          <a:srgbClr val="005894"/>
        </a:solidFill>
        <a:latin typeface="Helvetica Neue Light" charset="0"/>
        <a:ea typeface="ヒラギノ角ゴ ProN W3" charset="-128"/>
        <a:cs typeface="ヒラギノ角ゴ ProN W3" charset="-128"/>
        <a:sym typeface="Helvetica Neue Light" charset="0"/>
      </a:defRPr>
    </a:lvl2pPr>
    <a:lvl3pPr marL="914400" algn="ctr" rtl="0" fontAlgn="base">
      <a:spcBef>
        <a:spcPct val="0"/>
      </a:spcBef>
      <a:spcAft>
        <a:spcPct val="0"/>
      </a:spcAft>
      <a:defRPr sz="4200" kern="1200">
        <a:solidFill>
          <a:srgbClr val="005894"/>
        </a:solidFill>
        <a:latin typeface="Helvetica Neue Light" charset="0"/>
        <a:ea typeface="ヒラギノ角ゴ ProN W3" charset="-128"/>
        <a:cs typeface="ヒラギノ角ゴ ProN W3" charset="-128"/>
        <a:sym typeface="Helvetica Neue Light" charset="0"/>
      </a:defRPr>
    </a:lvl3pPr>
    <a:lvl4pPr marL="1371600" algn="ctr" rtl="0" fontAlgn="base">
      <a:spcBef>
        <a:spcPct val="0"/>
      </a:spcBef>
      <a:spcAft>
        <a:spcPct val="0"/>
      </a:spcAft>
      <a:defRPr sz="4200" kern="1200">
        <a:solidFill>
          <a:srgbClr val="005894"/>
        </a:solidFill>
        <a:latin typeface="Helvetica Neue Light" charset="0"/>
        <a:ea typeface="ヒラギノ角ゴ ProN W3" charset="-128"/>
        <a:cs typeface="ヒラギノ角ゴ ProN W3" charset="-128"/>
        <a:sym typeface="Helvetica Neue Light" charset="0"/>
      </a:defRPr>
    </a:lvl4pPr>
    <a:lvl5pPr marL="1828800" algn="ctr" rtl="0" fontAlgn="base">
      <a:spcBef>
        <a:spcPct val="0"/>
      </a:spcBef>
      <a:spcAft>
        <a:spcPct val="0"/>
      </a:spcAft>
      <a:defRPr sz="4200" kern="1200">
        <a:solidFill>
          <a:srgbClr val="005894"/>
        </a:solidFill>
        <a:latin typeface="Helvetica Neue Light" charset="0"/>
        <a:ea typeface="ヒラギノ角ゴ ProN W3" charset="-128"/>
        <a:cs typeface="ヒラギノ角ゴ ProN W3" charset="-128"/>
        <a:sym typeface="Helvetica Neue Light" charset="0"/>
      </a:defRPr>
    </a:lvl5pPr>
    <a:lvl6pPr marL="2286000" algn="l" defTabSz="457200" rtl="0" eaLnBrk="1" latinLnBrk="0" hangingPunct="1">
      <a:defRPr sz="4200" kern="1200">
        <a:solidFill>
          <a:srgbClr val="005894"/>
        </a:solidFill>
        <a:latin typeface="Helvetica Neue Light" charset="0"/>
        <a:ea typeface="ヒラギノ角ゴ ProN W3" charset="-128"/>
        <a:cs typeface="ヒラギノ角ゴ ProN W3" charset="-128"/>
        <a:sym typeface="Helvetica Neue Light" charset="0"/>
      </a:defRPr>
    </a:lvl6pPr>
    <a:lvl7pPr marL="2743200" algn="l" defTabSz="457200" rtl="0" eaLnBrk="1" latinLnBrk="0" hangingPunct="1">
      <a:defRPr sz="4200" kern="1200">
        <a:solidFill>
          <a:srgbClr val="005894"/>
        </a:solidFill>
        <a:latin typeface="Helvetica Neue Light" charset="0"/>
        <a:ea typeface="ヒラギノ角ゴ ProN W3" charset="-128"/>
        <a:cs typeface="ヒラギノ角ゴ ProN W3" charset="-128"/>
        <a:sym typeface="Helvetica Neue Light" charset="0"/>
      </a:defRPr>
    </a:lvl7pPr>
    <a:lvl8pPr marL="3200400" algn="l" defTabSz="457200" rtl="0" eaLnBrk="1" latinLnBrk="0" hangingPunct="1">
      <a:defRPr sz="4200" kern="1200">
        <a:solidFill>
          <a:srgbClr val="005894"/>
        </a:solidFill>
        <a:latin typeface="Helvetica Neue Light" charset="0"/>
        <a:ea typeface="ヒラギノ角ゴ ProN W3" charset="-128"/>
        <a:cs typeface="ヒラギノ角ゴ ProN W3" charset="-128"/>
        <a:sym typeface="Helvetica Neue Light" charset="0"/>
      </a:defRPr>
    </a:lvl8pPr>
    <a:lvl9pPr marL="3657600" algn="l" defTabSz="457200" rtl="0" eaLnBrk="1" latinLnBrk="0" hangingPunct="1">
      <a:defRPr sz="4200" kern="1200">
        <a:solidFill>
          <a:srgbClr val="005894"/>
        </a:solidFill>
        <a:latin typeface="Helvetica Neue Light" charset="0"/>
        <a:ea typeface="ヒラギノ角ゴ ProN W3" charset="-128"/>
        <a:cs typeface="ヒラギノ角ゴ ProN W3" charset="-128"/>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558F"/>
    <a:srgbClr val="005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70" autoAdjust="0"/>
  </p:normalViewPr>
  <p:slideViewPr>
    <p:cSldViewPr>
      <p:cViewPr>
        <p:scale>
          <a:sx n="87" d="100"/>
          <a:sy n="87" d="100"/>
        </p:scale>
        <p:origin x="-2000" y="-2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AB02DE-984D-0847-9602-749D28E86D86}" type="datetimeFigureOut">
              <a:rPr lang="en-US" smtClean="0"/>
              <a:pPr/>
              <a:t>10/31/11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A5E58-A380-A444-B0F1-FB5972539B54}" type="slidenum">
              <a:rPr lang="en-GB" smtClean="0"/>
              <a:pPr/>
              <a:t>‹#›</a:t>
            </a:fld>
            <a:endParaRPr lang="en-GB"/>
          </a:p>
        </p:txBody>
      </p:sp>
    </p:spTree>
    <p:extLst>
      <p:ext uri="{BB962C8B-B14F-4D97-AF65-F5344CB8AC3E}">
        <p14:creationId xmlns:p14="http://schemas.microsoft.com/office/powerpoint/2010/main" val="42936912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labs.ripe.net/Members/bfiorell/api-documentation"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and Good afternoon, My name is Kaveh Ranjbar and I am Manager of the RIPE Database Department, In this presentation I am going to provide a quick update on what we did between RIPE 62 and this meeting in the database department as well as an outlook on our major focus areas in the coming months. </a:t>
            </a:r>
            <a:r>
              <a:rPr lang="en-US" baseline="0" dirty="0" err="1" smtClean="0"/>
              <a:t>Wilfried</a:t>
            </a:r>
            <a:r>
              <a:rPr lang="en-US" baseline="0" dirty="0" smtClean="0"/>
              <a:t> will moderate the session and mikes will be open after the presentation for questions and comments</a:t>
            </a:r>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a:t>
            </a:fld>
            <a:endParaRPr lang="en-GB"/>
          </a:p>
        </p:txBody>
      </p:sp>
    </p:spTree>
    <p:extLst>
      <p:ext uri="{BB962C8B-B14F-4D97-AF65-F5344CB8AC3E}">
        <p14:creationId xmlns:p14="http://schemas.microsoft.com/office/powerpoint/2010/main" val="325640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When</a:t>
            </a:r>
            <a:r>
              <a:rPr lang="en-GB" baseline="0" dirty="0" smtClean="0"/>
              <a:t> the proposal is complex, it is more efficient for us to quickly implement a basic prototype and present that to the community</a:t>
            </a:r>
            <a:r>
              <a:rPr lang="en-GB" baseline="0" dirty="0"/>
              <a:t> </a:t>
            </a:r>
            <a:r>
              <a:rPr lang="en-GB" baseline="0" dirty="0" smtClean="0"/>
              <a:t>for further discussion</a:t>
            </a:r>
            <a:endParaRPr lang="en-GB" dirty="0" smtClean="0"/>
          </a:p>
        </p:txBody>
      </p:sp>
      <p:sp>
        <p:nvSpPr>
          <p:cNvPr id="4" name="Slide Number Placeholder 3"/>
          <p:cNvSpPr>
            <a:spLocks noGrp="1"/>
          </p:cNvSpPr>
          <p:nvPr>
            <p:ph type="sldNum" sz="quarter" idx="10"/>
          </p:nvPr>
        </p:nvSpPr>
        <p:spPr/>
        <p:txBody>
          <a:bodyPr/>
          <a:lstStyle/>
          <a:p>
            <a:fld id="{633A5E58-A380-A444-B0F1-FB5972539B54}"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section</a:t>
            </a:r>
            <a:r>
              <a:rPr lang="en-US" dirty="0" smtClean="0"/>
              <a:t> we will quickly go through our</a:t>
            </a:r>
            <a:r>
              <a:rPr lang="en-US" baseline="0" dirty="0" smtClean="0"/>
              <a:t> projects</a:t>
            </a:r>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12</a:t>
            </a:fld>
            <a:endParaRPr lang="en-GB"/>
          </a:p>
        </p:txBody>
      </p:sp>
    </p:spTree>
    <p:extLst>
      <p:ext uri="{BB962C8B-B14F-4D97-AF65-F5344CB8AC3E}">
        <p14:creationId xmlns:p14="http://schemas.microsoft.com/office/powerpoint/2010/main" val="233995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In</a:t>
            </a:r>
            <a:r>
              <a:rPr lang="en-GB" sz="1200" baseline="0" dirty="0" smtClean="0"/>
              <a:t> past six months, we restructures our team to improve efficiency and have upgraded our infrastructure</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baseline="0" dirty="0" smtClean="0"/>
              <a:t>We now use virtual servers for all of the new services, standard within NCC and Highly Reliable</a:t>
            </a:r>
            <a:endParaRPr lang="en-GB"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err="1" smtClean="0"/>
              <a:t>Syncupdates</a:t>
            </a:r>
            <a:r>
              <a:rPr lang="en-GB" sz="1200" dirty="0" smtClean="0"/>
              <a:t> </a:t>
            </a:r>
            <a:r>
              <a:rPr lang="en-GB" sz="1200" dirty="0" smtClean="0"/>
              <a:t>completely re-written with same user interface, now it is </a:t>
            </a:r>
          </a:p>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13</a:t>
            </a:fld>
            <a:endParaRPr lang="en-GB"/>
          </a:p>
        </p:txBody>
      </p:sp>
    </p:spTree>
    <p:extLst>
      <p:ext uri="{BB962C8B-B14F-4D97-AF65-F5344CB8AC3E}">
        <p14:creationId xmlns:p14="http://schemas.microsoft.com/office/powerpoint/2010/main" val="4294157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continuous integration for our new software development which resulted</a:t>
            </a:r>
            <a:r>
              <a:rPr lang="en-US" baseline="0" dirty="0" smtClean="0"/>
              <a:t> in getting new developments to production in a much shorter time., as Denis will show us we have made all DB tools available from the right hand menu for an easier access to all tools related to database, as most of you have already seen and announced,  the queries and updates are completely re-written and are in production. we are also aiming for streamlining usage of database, in very small steps, for example integration between queries and updates. We will improve these features step by step. There are also lot of other small improvements like copy link feature in queries or new maintainer recovery system which also has a new process which eliminates the need for sending us faxes and new password generation tool which has some minor improvements over the old one.</a:t>
            </a:r>
          </a:p>
          <a:p>
            <a:endParaRPr lang="en-US" dirty="0" smtClean="0"/>
          </a:p>
          <a:p>
            <a:r>
              <a:rPr lang="en-US" dirty="0" smtClean="0"/>
              <a:t>GRS </a:t>
            </a:r>
            <a:r>
              <a:rPr lang="en-US" dirty="0" smtClean="0"/>
              <a:t>– Global Resource </a:t>
            </a:r>
            <a:r>
              <a:rPr lang="en-US" dirty="0" smtClean="0"/>
              <a:t>Service is also in production, the major importance is it</a:t>
            </a:r>
            <a:r>
              <a:rPr lang="en-US" baseline="0" dirty="0" smtClean="0"/>
              <a:t> aggregates all of the data from different providers and presents them in RIPE RPSL format</a:t>
            </a:r>
            <a:endParaRPr lang="en-US" dirty="0" smtClean="0"/>
          </a:p>
          <a:p>
            <a:pPr lvl="1">
              <a:buFontTx/>
              <a:buChar char="-"/>
            </a:pPr>
            <a:r>
              <a:rPr lang="en-US" sz="2400" dirty="0" smtClean="0"/>
              <a:t>RIPE-GRS, AFRINIC-GRS, APNIC-GRS, ARIN-GRS, LACNIC-GRS, </a:t>
            </a:r>
          </a:p>
          <a:p>
            <a:pPr lvl="1">
              <a:buFontTx/>
              <a:buChar char="-"/>
            </a:pPr>
            <a:r>
              <a:rPr lang="en-US" sz="2400" dirty="0" smtClean="0"/>
              <a:t>JPIRR-GRS, RADB-GRS</a:t>
            </a:r>
          </a:p>
          <a:p>
            <a:pPr lvl="1">
              <a:buFontTx/>
              <a:buChar char="-"/>
            </a:pPr>
            <a:r>
              <a:rPr lang="en-US" sz="2400" dirty="0" smtClean="0"/>
              <a:t>No personal data, no query limits, data may include non RPSL attributes</a:t>
            </a:r>
          </a:p>
          <a:p>
            <a:pPr lvl="1">
              <a:buFontTx/>
              <a:buChar char="-"/>
            </a:pPr>
            <a:r>
              <a:rPr lang="en-US" sz="2400" dirty="0" smtClean="0"/>
              <a:t>Fully supported production service combined with standard Query </a:t>
            </a:r>
            <a:r>
              <a:rPr lang="en-US" sz="2400" dirty="0" err="1" smtClean="0"/>
              <a:t>webform</a:t>
            </a:r>
            <a:endParaRPr lang="en-US" sz="2400" dirty="0" smtClean="0"/>
          </a:p>
          <a:p>
            <a:pPr lvl="1">
              <a:buFontTx/>
              <a:buChar char="-"/>
            </a:pPr>
            <a:r>
              <a:rPr lang="en-US" sz="2400" dirty="0" smtClean="0"/>
              <a:t>Also accessible using the Query </a:t>
            </a:r>
            <a:r>
              <a:rPr lang="en-US" sz="2400" dirty="0" smtClean="0"/>
              <a:t>API</a:t>
            </a:r>
          </a:p>
          <a:p>
            <a:pPr lvl="0">
              <a:buFontTx/>
              <a:buNone/>
            </a:pPr>
            <a:endParaRPr lang="en-US" sz="2400" dirty="0" smtClean="0"/>
          </a:p>
          <a:p>
            <a:pPr lvl="0">
              <a:buFontTx/>
              <a:buNone/>
            </a:pPr>
            <a:r>
              <a:rPr lang="en-US" sz="2400" dirty="0" smtClean="0"/>
              <a:t>The rest API for queries and updates is in production.</a:t>
            </a:r>
            <a:endParaRPr lang="en-US" sz="2400" dirty="0" smtClean="0"/>
          </a:p>
          <a:p>
            <a:pPr lvl="1">
              <a:buFontTx/>
              <a:buNone/>
            </a:pPr>
            <a:endParaRPr lang="en-US" sz="2400" dirty="0" smtClean="0"/>
          </a:p>
          <a:p>
            <a:pPr lvl="1">
              <a:buFontTx/>
              <a:buNone/>
            </a:pPr>
            <a:endParaRPr lang="en-US" sz="2400" dirty="0" smtClean="0"/>
          </a:p>
          <a:p>
            <a:pPr lvl="0">
              <a:buFontTx/>
              <a:buNone/>
            </a:pPr>
            <a:r>
              <a:rPr lang="en-US" sz="2400" dirty="0" err="1" smtClean="0"/>
              <a:t>Webforms</a:t>
            </a:r>
            <a:r>
              <a:rPr lang="en-US" sz="2400" baseline="0" dirty="0" smtClean="0"/>
              <a:t> </a:t>
            </a:r>
            <a:r>
              <a:rPr lang="en-US" sz="2400" dirty="0" smtClean="0"/>
              <a:t>– </a:t>
            </a:r>
          </a:p>
          <a:p>
            <a:pPr lvl="1">
              <a:buFontTx/>
              <a:buChar char="-"/>
            </a:pPr>
            <a:r>
              <a:rPr lang="en-US" sz="2400" dirty="0" smtClean="0"/>
              <a:t>Query, Full text Search, </a:t>
            </a:r>
          </a:p>
          <a:p>
            <a:pPr lvl="1">
              <a:buFontTx/>
              <a:buChar char="-"/>
            </a:pPr>
            <a:r>
              <a:rPr lang="en-US" sz="2400" dirty="0" err="1" smtClean="0"/>
              <a:t>Webupdates</a:t>
            </a:r>
            <a:r>
              <a:rPr lang="en-US" sz="2400" dirty="0" smtClean="0"/>
              <a:t>, </a:t>
            </a:r>
            <a:r>
              <a:rPr lang="en-US" sz="2400" dirty="0" err="1" smtClean="0"/>
              <a:t>Quickupdates</a:t>
            </a:r>
            <a:r>
              <a:rPr lang="en-US" sz="2400" dirty="0" smtClean="0"/>
              <a:t>, </a:t>
            </a:r>
            <a:r>
              <a:rPr lang="en-US" sz="2400" dirty="0" err="1" smtClean="0"/>
              <a:t>Syncupdates</a:t>
            </a:r>
            <a:endParaRPr lang="en-US" sz="2400" dirty="0" smtClean="0"/>
          </a:p>
          <a:p>
            <a:pPr lvl="1">
              <a:buFontTx/>
              <a:buChar char="-"/>
            </a:pPr>
            <a:r>
              <a:rPr lang="en-US" sz="2400" dirty="0" smtClean="0"/>
              <a:t>Abuse Finder, Password Generator, New </a:t>
            </a:r>
            <a:r>
              <a:rPr lang="en-US" sz="2400" dirty="0" err="1" smtClean="0"/>
              <a:t>Organisation</a:t>
            </a:r>
            <a:r>
              <a:rPr lang="en-US" sz="2400" dirty="0" smtClean="0"/>
              <a:t> Startup, Password Reset</a:t>
            </a:r>
          </a:p>
          <a:p>
            <a:pPr lvl="1">
              <a:buFontTx/>
              <a:buChar char="-"/>
            </a:pPr>
            <a:endParaRPr lang="en-US" sz="2400" dirty="0" smtClean="0"/>
          </a:p>
          <a:p>
            <a:r>
              <a:rPr lang="en-US" dirty="0" smtClean="0"/>
              <a:t>API – </a:t>
            </a:r>
          </a:p>
          <a:p>
            <a:pPr lvl="1">
              <a:buFontTx/>
              <a:buChar char="-"/>
            </a:pPr>
            <a:r>
              <a:rPr lang="en-US" sz="2400" dirty="0" smtClean="0"/>
              <a:t>New interfaces to the RIPE Database (HTTPS, XML, JSON, </a:t>
            </a:r>
            <a:r>
              <a:rPr lang="en-US" sz="2400" dirty="0" err="1" smtClean="0"/>
              <a:t>XLink</a:t>
            </a:r>
            <a:r>
              <a:rPr lang="en-US" sz="2400" dirty="0" smtClean="0"/>
              <a:t>, </a:t>
            </a:r>
            <a:r>
              <a:rPr lang="en-US" sz="2400" dirty="0" err="1" smtClean="0"/>
              <a:t>XPath</a:t>
            </a:r>
            <a:r>
              <a:rPr lang="en-US" sz="2400" dirty="0" smtClean="0"/>
              <a:t>, etc.)</a:t>
            </a:r>
          </a:p>
          <a:p>
            <a:pPr lvl="1">
              <a:buFontTx/>
              <a:buChar char="-"/>
            </a:pPr>
            <a:r>
              <a:rPr lang="en-US" sz="2400" dirty="0" smtClean="0"/>
              <a:t>Reusable building blocks for other services and tools</a:t>
            </a:r>
          </a:p>
          <a:p>
            <a:pPr lvl="1">
              <a:buFontTx/>
              <a:buChar char="-"/>
            </a:pPr>
            <a:r>
              <a:rPr lang="en-US" sz="2400" dirty="0" smtClean="0">
                <a:hlinkClick r:id="rId3"/>
              </a:rPr>
              <a:t>http://labs.ripe.net/Members/bfiorell/api-documentation</a:t>
            </a:r>
            <a:endParaRPr lang="en-US" sz="2400" dirty="0" smtClean="0"/>
          </a:p>
          <a:p>
            <a:pPr lvl="1">
              <a:buFontTx/>
              <a:buChar char="-"/>
            </a:pPr>
            <a:r>
              <a:rPr lang="en-US" sz="2400" dirty="0" smtClean="0"/>
              <a:t>Query and CRUD (update) API now a fully supported beta production service</a:t>
            </a:r>
          </a:p>
          <a:p>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Tx/>
              <a:buNone/>
            </a:pPr>
            <a:r>
              <a:rPr lang="en-US" sz="1400" dirty="0" smtClean="0"/>
              <a:t>Now lets discuss the work in progress and the road ahead. We are tackling re-development of the core database service. We have started with queries. To be</a:t>
            </a:r>
            <a:r>
              <a:rPr lang="en-US" sz="1400" baseline="0" dirty="0" smtClean="0"/>
              <a:t> able to avoid a big bang deployment and deploy in smaller steps, we have developed a proxy which detects if the new query system supports the incoming query, if that’s the case the query is redirected to the new server, if not it is redirected to the old query server. When we get to the point that all queries are redirected to the new server the development of new query service is finished. Similar approach will be used for updates and after queries and updates are implemented, we will tackle the data storage.</a:t>
            </a:r>
          </a:p>
          <a:p>
            <a:pPr lvl="0">
              <a:buFontTx/>
              <a:buNone/>
            </a:pPr>
            <a:endParaRPr lang="en-US" sz="1400" baseline="0" dirty="0" smtClean="0"/>
          </a:p>
          <a:p>
            <a:pPr lvl="0">
              <a:buFontTx/>
              <a:buNone/>
            </a:pPr>
            <a:r>
              <a:rPr lang="en-US" sz="1400" baseline="0" dirty="0" smtClean="0"/>
              <a:t>We don’t want to change the behavior of the system. We expect complete backward compatibility, so end users should not observe any change. The main goal is to migrate the core database service from the old system to a modern, reliable, flexible and scalable system. One that we can easily maintain and improve more efficiently.</a:t>
            </a:r>
          </a:p>
          <a:p>
            <a:pPr lvl="0">
              <a:buFontTx/>
              <a:buNone/>
            </a:pPr>
            <a:endParaRPr lang="en-US" sz="1400" baseline="0" dirty="0" smtClean="0"/>
          </a:p>
          <a:p>
            <a:pPr lvl="0">
              <a:buFontTx/>
              <a:buNone/>
            </a:pPr>
            <a:r>
              <a:rPr lang="en-US" sz="1400" baseline="0" dirty="0" smtClean="0"/>
              <a:t>Another area of the focus will be streamlining database processes, this will be done mostly through the web based user interfaces, more integration between different database operations and maybe simpler tools for standard use cases.</a:t>
            </a:r>
          </a:p>
          <a:p>
            <a:pPr lvl="0">
              <a:buFontTx/>
              <a:buNone/>
            </a:pPr>
            <a:endParaRPr lang="en-US" sz="1400" baseline="0" dirty="0" smtClean="0"/>
          </a:p>
          <a:p>
            <a:pPr lvl="0">
              <a:buFontTx/>
              <a:buNone/>
            </a:pPr>
            <a:r>
              <a:rPr lang="en-US" sz="1400" baseline="0" dirty="0" smtClean="0"/>
              <a:t>Finally we also want to start working on Strong registry, the goal of the project is to clearly display which part of the data that is maintained by RIPE NCC and which part is maintained by user. Because of the business processes this is a complex task, our plan is to tackle this in small steps.</a:t>
            </a:r>
          </a:p>
        </p:txBody>
      </p:sp>
      <p:sp>
        <p:nvSpPr>
          <p:cNvPr id="4" name="Slide Number Placeholder 3"/>
          <p:cNvSpPr>
            <a:spLocks noGrp="1"/>
          </p:cNvSpPr>
          <p:nvPr>
            <p:ph type="sldNum" sz="quarter" idx="10"/>
          </p:nvPr>
        </p:nvSpPr>
        <p:spPr/>
        <p:txBody>
          <a:bodyPr/>
          <a:lstStyle/>
          <a:p>
            <a:fld id="{633A5E58-A380-A444-B0F1-FB5972539B54}" type="slidenum">
              <a:rPr lang="en-GB" smtClean="0"/>
              <a:pPr/>
              <a:t>15</a:t>
            </a:fld>
            <a:endParaRPr lang="en-GB"/>
          </a:p>
        </p:txBody>
      </p:sp>
    </p:spTree>
    <p:extLst>
      <p:ext uri="{BB962C8B-B14F-4D97-AF65-F5344CB8AC3E}">
        <p14:creationId xmlns:p14="http://schemas.microsoft.com/office/powerpoint/2010/main" val="1821196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Theses data are clearly needed for different types of services, third party providers rely on many different data sources, we </a:t>
            </a:r>
            <a:r>
              <a:rPr lang="en-US" sz="1200" dirty="0" smtClean="0"/>
              <a:t>aim </a:t>
            </a:r>
            <a:r>
              <a:rPr lang="en-US" sz="1200" dirty="0" smtClean="0"/>
              <a:t>to add another data source</a:t>
            </a:r>
            <a:r>
              <a:rPr lang="en-US" sz="1200" baseline="0" dirty="0" smtClean="0"/>
              <a:t> which they can use in order to provide location </a:t>
            </a:r>
            <a:r>
              <a:rPr lang="en-US" sz="1200" baseline="0" dirty="0" smtClean="0"/>
              <a:t>data</a:t>
            </a:r>
            <a:endParaRPr lang="en-US" sz="1200" dirty="0" smtClean="0"/>
          </a:p>
        </p:txBody>
      </p:sp>
      <p:sp>
        <p:nvSpPr>
          <p:cNvPr id="4" name="Slide Number Placeholder 3"/>
          <p:cNvSpPr>
            <a:spLocks noGrp="1"/>
          </p:cNvSpPr>
          <p:nvPr>
            <p:ph type="sldNum" sz="quarter" idx="10"/>
          </p:nvPr>
        </p:nvSpPr>
        <p:spPr/>
        <p:txBody>
          <a:bodyPr/>
          <a:lstStyle/>
          <a:p>
            <a:fld id="{633A5E58-A380-A444-B0F1-FB5972539B54}"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5 </a:t>
            </a:r>
            <a:r>
              <a:rPr lang="en-US" dirty="0" smtClean="0"/>
              <a:t>of us in the </a:t>
            </a:r>
            <a:r>
              <a:rPr lang="en-US" dirty="0" smtClean="0"/>
              <a:t>database team</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develop and maintain the database</a:t>
            </a:r>
            <a:r>
              <a:rPr lang="en-US" baseline="0" dirty="0" smtClean="0"/>
              <a:t> core and all of the tools around it</a:t>
            </a:r>
            <a:endParaRPr lang="en-US" dirty="0" smtClean="0"/>
          </a:p>
          <a:p>
            <a:r>
              <a:rPr lang="en-US" dirty="0" smtClean="0"/>
              <a:t>We have an average of 14</a:t>
            </a:r>
            <a:r>
              <a:rPr lang="en-US" baseline="0" dirty="0" smtClean="0"/>
              <a:t> thousand</a:t>
            </a:r>
            <a:r>
              <a:rPr lang="en-US" dirty="0" smtClean="0"/>
              <a:t> </a:t>
            </a:r>
            <a:r>
              <a:rPr lang="en-US" dirty="0" smtClean="0"/>
              <a:t>Queries per </a:t>
            </a:r>
            <a:r>
              <a:rPr lang="en-US" dirty="0" smtClean="0"/>
              <a:t>minute</a:t>
            </a:r>
            <a:r>
              <a:rPr lang="en-US" baseline="0" dirty="0" smtClean="0"/>
              <a:t> which is</a:t>
            </a:r>
            <a:r>
              <a:rPr lang="en-US" dirty="0" smtClean="0"/>
              <a:t> more </a:t>
            </a:r>
            <a:r>
              <a:rPr lang="en-US" dirty="0" smtClean="0"/>
              <a:t>than half a billion queries per month</a:t>
            </a:r>
          </a:p>
          <a:p>
            <a:r>
              <a:rPr lang="en-US" baseline="0" dirty="0" smtClean="0"/>
              <a:t>IPV4 </a:t>
            </a:r>
            <a:r>
              <a:rPr lang="en-US" baseline="0" dirty="0" smtClean="0"/>
              <a:t>&amp; V6 queries, sync </a:t>
            </a:r>
            <a:r>
              <a:rPr lang="en-US" baseline="0" dirty="0" smtClean="0"/>
              <a:t>updates &amp; </a:t>
            </a:r>
            <a:r>
              <a:rPr lang="en-US" baseline="0" dirty="0" smtClean="0"/>
              <a:t>mail updates </a:t>
            </a:r>
            <a:r>
              <a:rPr lang="en-US" baseline="0" dirty="0" smtClean="0"/>
              <a:t>had a combined uptime of more than 99.99</a:t>
            </a:r>
            <a:r>
              <a:rPr lang="en-US" baseline="0" dirty="0" smtClean="0"/>
              <a:t>% over </a:t>
            </a:r>
            <a:r>
              <a:rPr lang="en-US" baseline="0" dirty="0" smtClean="0"/>
              <a:t>past </a:t>
            </a:r>
            <a:r>
              <a:rPr lang="en-US" baseline="0" dirty="0" smtClean="0"/>
              <a:t>6 </a:t>
            </a:r>
            <a:r>
              <a:rPr lang="en-US" baseline="0" dirty="0" smtClean="0"/>
              <a:t>months, for the queries, the number is very close to 100%</a:t>
            </a:r>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2</a:t>
            </a:fld>
            <a:endParaRPr lang="en-GB"/>
          </a:p>
        </p:txBody>
      </p:sp>
    </p:spTree>
    <p:extLst>
      <p:ext uri="{BB962C8B-B14F-4D97-AF65-F5344CB8AC3E}">
        <p14:creationId xmlns:p14="http://schemas.microsoft.com/office/powerpoint/2010/main" val="894170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give you our business analyst Denis Walker who</a:t>
            </a:r>
            <a:r>
              <a:rPr lang="en-US" baseline="0" dirty="0" smtClean="0"/>
              <a:t> will present a quick update about our progress on action points from RIPE 62. As a note We were sending progress updates every two months to working group chairs.</a:t>
            </a:r>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3</a:t>
            </a:fld>
            <a:endParaRPr lang="en-GB"/>
          </a:p>
        </p:txBody>
      </p:sp>
    </p:spTree>
    <p:extLst>
      <p:ext uri="{BB962C8B-B14F-4D97-AF65-F5344CB8AC3E}">
        <p14:creationId xmlns:p14="http://schemas.microsoft.com/office/powerpoint/2010/main" val="141266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Last</a:t>
            </a:r>
            <a:r>
              <a:rPr lang="en-GB" baseline="0" dirty="0" smtClean="0"/>
              <a:t> 2</a:t>
            </a:r>
            <a:r>
              <a:rPr lang="en-GB" dirty="0" smtClean="0"/>
              <a:t> - they are working on their</a:t>
            </a:r>
            <a:r>
              <a:rPr lang="en-GB" baseline="0" dirty="0" smtClean="0"/>
              <a:t> own solutions</a:t>
            </a:r>
          </a:p>
          <a:p>
            <a:r>
              <a:rPr lang="en-GB" baseline="0" dirty="0" smtClean="0"/>
              <a:t>Syntax  changes after last 2 – reverse &amp; </a:t>
            </a:r>
            <a:r>
              <a:rPr lang="en-GB" baseline="0" dirty="0" err="1" smtClean="0"/>
              <a:t>enum</a:t>
            </a:r>
            <a:r>
              <a:rPr lang="en-GB" baseline="0" dirty="0" smtClean="0"/>
              <a:t> </a:t>
            </a:r>
            <a:r>
              <a:rPr lang="en-GB" baseline="0" dirty="0" smtClean="0"/>
              <a:t>only</a:t>
            </a:r>
            <a:endParaRPr lang="en-GB" baseline="0" dirty="0" smtClean="0"/>
          </a:p>
        </p:txBody>
      </p:sp>
      <p:sp>
        <p:nvSpPr>
          <p:cNvPr id="4" name="Slide Number Placeholder 3"/>
          <p:cNvSpPr>
            <a:spLocks noGrp="1"/>
          </p:cNvSpPr>
          <p:nvPr>
            <p:ph type="sldNum" sz="quarter" idx="10"/>
          </p:nvPr>
        </p:nvSpPr>
        <p:spPr/>
        <p:txBody>
          <a:bodyPr/>
          <a:lstStyle/>
          <a:p>
            <a:fld id="{633A5E58-A380-A444-B0F1-FB5972539B54}"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Drop - </a:t>
            </a:r>
            <a:r>
              <a:rPr lang="en-US" dirty="0" err="1" smtClean="0"/>
              <a:t>mnt</a:t>
            </a:r>
            <a:r>
              <a:rPr lang="en-US" dirty="0" smtClean="0"/>
              <a:t>-lower, refer, sub-</a:t>
            </a:r>
            <a:r>
              <a:rPr lang="en-US" dirty="0" err="1" smtClean="0"/>
              <a:t>dom</a:t>
            </a:r>
            <a:r>
              <a:rPr lang="en-US" dirty="0" smtClean="0"/>
              <a:t>, </a:t>
            </a:r>
            <a:r>
              <a:rPr lang="en-US" dirty="0" err="1" smtClean="0"/>
              <a:t>dom</a:t>
            </a:r>
            <a:r>
              <a:rPr lang="en-US" dirty="0" smtClean="0"/>
              <a:t>-net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Apply business rule to make “</a:t>
            </a:r>
            <a:r>
              <a:rPr lang="en-US" dirty="0" err="1" smtClean="0"/>
              <a:t>nserver</a:t>
            </a:r>
            <a:r>
              <a:rPr lang="en-US" dirty="0" smtClean="0"/>
              <a:t>:” required for reverse delegations</a:t>
            </a:r>
          </a:p>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Prototype uses test database</a:t>
            </a:r>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Dash in 4</a:t>
            </a:r>
            <a:r>
              <a:rPr lang="en-US" baseline="30000" dirty="0" smtClean="0"/>
              <a:t>th</a:t>
            </a:r>
            <a:r>
              <a:rPr lang="en-US" dirty="0" smtClean="0"/>
              <a:t> octet, removed from 3</a:t>
            </a:r>
            <a:r>
              <a:rPr lang="en-US" baseline="30000" dirty="0" smtClean="0"/>
              <a:t>rd</a:t>
            </a:r>
            <a:r>
              <a:rPr lang="en-US" dirty="0" smtClean="0"/>
              <a:t> octet</a:t>
            </a:r>
            <a:r>
              <a:rPr lang="en-US" baseline="0" dirty="0" smtClean="0"/>
              <a:t> (DNSSEC problems)</a:t>
            </a:r>
          </a:p>
          <a:p>
            <a:r>
              <a:rPr lang="en-US" baseline="0" dirty="0" smtClean="0"/>
              <a:t>Not expanded in RIPE DB</a:t>
            </a:r>
            <a:endParaRPr lang="en-US" dirty="0"/>
          </a:p>
        </p:txBody>
      </p:sp>
      <p:sp>
        <p:nvSpPr>
          <p:cNvPr id="4" name="Slide Number Placeholder 3"/>
          <p:cNvSpPr>
            <a:spLocks noGrp="1"/>
          </p:cNvSpPr>
          <p:nvPr>
            <p:ph type="sldNum" sz="quarter" idx="10"/>
          </p:nvPr>
        </p:nvSpPr>
        <p:spPr/>
        <p:txBody>
          <a:bodyPr/>
          <a:lstStyle/>
          <a:p>
            <a:fld id="{633A5E58-A380-A444-B0F1-FB5972539B54}"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04550" y="2552700"/>
            <a:ext cx="1670050" cy="58293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5994400" y="2552700"/>
            <a:ext cx="4857750" cy="58293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6EC49C13-53BF-3D48-A7C6-362549B493E3}" type="slidenum">
              <a:rPr lang="en-US"/>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A212BD56-C895-944F-8022-901F9EF732ED}" type="slidenum">
              <a:rPr lang="en-US"/>
              <a:pPr>
                <a:defRPr/>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
        <p:nvSpPr>
          <p:cNvPr id="4" name="Text Box 7"/>
          <p:cNvSpPr txBox="1">
            <a:spLocks noGrp="1" noChangeArrowheads="1"/>
          </p:cNvSpPr>
          <p:nvPr>
            <p:ph type="sldNum" sz="quarter" idx="10"/>
          </p:nvPr>
        </p:nvSpPr>
        <p:spPr>
          <a:ln/>
        </p:spPr>
        <p:txBody>
          <a:bodyPr/>
          <a:lstStyle>
            <a:lvl1pPr>
              <a:defRPr/>
            </a:lvl1pPr>
          </a:lstStyle>
          <a:p>
            <a:pPr>
              <a:defRPr/>
            </a:pPr>
            <a:fld id="{9C90D0E1-998F-0D48-9BFA-2ABC6149E291}" type="slidenum">
              <a:rPr lang="en-US"/>
              <a:pPr>
                <a:defRPr/>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7112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6675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Box 7"/>
          <p:cNvSpPr txBox="1">
            <a:spLocks noGrp="1" noChangeArrowheads="1"/>
          </p:cNvSpPr>
          <p:nvPr>
            <p:ph type="sldNum" sz="quarter" idx="10"/>
          </p:nvPr>
        </p:nvSpPr>
        <p:spPr>
          <a:ln/>
        </p:spPr>
        <p:txBody>
          <a:bodyPr/>
          <a:lstStyle>
            <a:lvl1pPr>
              <a:defRPr/>
            </a:lvl1pPr>
          </a:lstStyle>
          <a:p>
            <a:pPr>
              <a:defRPr/>
            </a:pPr>
            <a:fld id="{DFC28A8F-5D51-8B4A-97F0-BD31D6B645BC}" type="slidenum">
              <a:rPr lang="en-US"/>
              <a:pPr>
                <a:defRPr/>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Text Box 7"/>
          <p:cNvSpPr txBox="1">
            <a:spLocks noGrp="1" noChangeArrowheads="1"/>
          </p:cNvSpPr>
          <p:nvPr>
            <p:ph type="sldNum" sz="quarter" idx="10"/>
          </p:nvPr>
        </p:nvSpPr>
        <p:spPr>
          <a:ln/>
        </p:spPr>
        <p:txBody>
          <a:bodyPr/>
          <a:lstStyle>
            <a:lvl1pPr>
              <a:defRPr/>
            </a:lvl1pPr>
          </a:lstStyle>
          <a:p>
            <a:pPr>
              <a:defRPr/>
            </a:pPr>
            <a:fld id="{291AB3AB-254B-A34F-99DD-E0EEED28BEBB}" type="slidenum">
              <a:rPr lang="en-US"/>
              <a:pPr>
                <a:defRPr/>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Text Box 7"/>
          <p:cNvSpPr txBox="1">
            <a:spLocks noGrp="1" noChangeArrowheads="1"/>
          </p:cNvSpPr>
          <p:nvPr>
            <p:ph type="sldNum" sz="quarter" idx="10"/>
          </p:nvPr>
        </p:nvSpPr>
        <p:spPr>
          <a:ln/>
        </p:spPr>
        <p:txBody>
          <a:bodyPr/>
          <a:lstStyle>
            <a:lvl1pPr>
              <a:defRPr/>
            </a:lvl1pPr>
          </a:lstStyle>
          <a:p>
            <a:pPr>
              <a:defRPr/>
            </a:pPr>
            <a:fld id="{4A10D8AC-968B-5B48-8547-C999EE1F4022}" type="slidenum">
              <a:rPr lang="en-US"/>
              <a:pPr>
                <a:defRPr/>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7"/>
          <p:cNvSpPr txBox="1">
            <a:spLocks noGrp="1" noChangeArrowheads="1"/>
          </p:cNvSpPr>
          <p:nvPr>
            <p:ph type="sldNum" sz="quarter" idx="10"/>
          </p:nvPr>
        </p:nvSpPr>
        <p:spPr>
          <a:ln/>
        </p:spPr>
        <p:txBody>
          <a:bodyPr/>
          <a:lstStyle>
            <a:lvl1pPr>
              <a:defRPr/>
            </a:lvl1pPr>
          </a:lstStyle>
          <a:p>
            <a:pPr>
              <a:defRPr/>
            </a:pPr>
            <a:fld id="{8891E397-B7A4-EC4C-9C17-E88BAD13BCDA}" type="slidenum">
              <a:rPr lang="en-US"/>
              <a:pPr>
                <a:defRPr/>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pPr>
              <a:defRPr/>
            </a:pPr>
            <a:fld id="{18C4D253-1CD3-9B43-A9E5-CC3C2EE3983E}"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pPr>
              <a:defRPr/>
            </a:pPr>
            <a:fld id="{9B749177-B5A5-B44B-8EB5-2726F9AA57EA}" type="slidenum">
              <a:rPr lang="en-US"/>
              <a:pPr>
                <a:defRPr/>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75AFEA30-B629-1948-8721-E86813790753}" type="slidenum">
              <a:rPr lang="en-US"/>
              <a:pPr>
                <a:defRPr/>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1350" y="254000"/>
            <a:ext cx="2940050" cy="85217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711200" y="254000"/>
            <a:ext cx="8667750" cy="85217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2FF78EF4-DD8E-6649-8A90-186C26CCF453}" type="slidenum">
              <a:rPr lang="en-US"/>
              <a:pPr>
                <a:defRPr/>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59944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94107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png"/><Relationship Id="rId14" Type="http://schemas.openxmlformats.org/officeDocument/2006/relationships/image" Target="../media/image4.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0" y="0"/>
            <a:ext cx="13004800" cy="9753600"/>
          </a:xfrm>
          <a:prstGeom prst="rect">
            <a:avLst/>
          </a:prstGeom>
          <a:noFill/>
          <a:ln w="12700">
            <a:noFill/>
            <a:round/>
            <a:headEnd/>
            <a:tailEnd/>
          </a:ln>
        </p:spPr>
      </p:pic>
      <p:sp>
        <p:nvSpPr>
          <p:cNvPr id="2" name="Line 2"/>
          <p:cNvSpPr>
            <a:spLocks noChangeShapeType="1"/>
          </p:cNvSpPr>
          <p:nvPr/>
        </p:nvSpPr>
        <p:spPr bwMode="auto">
          <a:xfrm>
            <a:off x="6019800" y="5461000"/>
            <a:ext cx="7010400" cy="0"/>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pPr>
              <a:defRPr/>
            </a:pPr>
            <a:endParaRPr lang="en-US"/>
          </a:p>
        </p:txBody>
      </p:sp>
      <p:sp>
        <p:nvSpPr>
          <p:cNvPr id="1028" name="Rectangle 3"/>
          <p:cNvSpPr>
            <a:spLocks noGrp="1" noChangeArrowheads="1"/>
          </p:cNvSpPr>
          <p:nvPr>
            <p:ph type="body" idx="1"/>
          </p:nvPr>
        </p:nvSpPr>
        <p:spPr bwMode="auto">
          <a:xfrm>
            <a:off x="5994400" y="5613400"/>
            <a:ext cx="6680200" cy="27686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9" name="Rectangle 4"/>
          <p:cNvSpPr>
            <a:spLocks noGrp="1" noChangeArrowheads="1"/>
          </p:cNvSpPr>
          <p:nvPr>
            <p:ph type="title"/>
          </p:nvPr>
        </p:nvSpPr>
        <p:spPr bwMode="auto">
          <a:xfrm>
            <a:off x="5994400" y="2552700"/>
            <a:ext cx="6680200" cy="27686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xmlns:p14="http://schemas.microsoft.com/office/powerpoint/2010/main"/>
  <p:txStyles>
    <p:titleStyle>
      <a:lvl1pPr algn="l" rtl="0" eaLnBrk="0" fontAlgn="base" hangingPunct="0">
        <a:spcBef>
          <a:spcPct val="0"/>
        </a:spcBef>
        <a:spcAft>
          <a:spcPct val="0"/>
        </a:spcAft>
        <a:defRPr sz="6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42900" indent="-342900" algn="l" rtl="0" eaLnBrk="0" fontAlgn="base" hangingPunct="0">
        <a:spcBef>
          <a:spcPct val="0"/>
        </a:spcBef>
        <a:spcAft>
          <a:spcPct val="0"/>
        </a:spcAft>
        <a:defRPr sz="2400">
          <a:solidFill>
            <a:schemeClr val="tx1"/>
          </a:solidFill>
          <a:latin typeface="+mn-lt"/>
          <a:ea typeface="+mn-ea"/>
          <a:cs typeface="+mn-cs"/>
          <a:sym typeface="Helvetica Neue" charset="0"/>
        </a:defRPr>
      </a:lvl1pPr>
      <a:lvl2pPr marL="254000" indent="-254000" algn="l" rtl="0" eaLnBrk="0" fontAlgn="base" hangingPunct="0">
        <a:spcBef>
          <a:spcPct val="0"/>
        </a:spcBef>
        <a:spcAft>
          <a:spcPct val="0"/>
        </a:spcAft>
        <a:defRPr sz="2400">
          <a:solidFill>
            <a:schemeClr val="tx1"/>
          </a:solidFill>
          <a:latin typeface="+mn-lt"/>
          <a:ea typeface="+mn-ea"/>
          <a:cs typeface="+mn-cs"/>
          <a:sym typeface="Helvetica Neue" charset="0"/>
        </a:defRPr>
      </a:lvl2pPr>
      <a:lvl3pPr marL="508000" indent="-508000" algn="l" rtl="0" eaLnBrk="0" fontAlgn="base" hangingPunct="0">
        <a:spcBef>
          <a:spcPct val="0"/>
        </a:spcBef>
        <a:spcAft>
          <a:spcPct val="0"/>
        </a:spcAft>
        <a:defRPr sz="2400">
          <a:solidFill>
            <a:schemeClr val="tx1"/>
          </a:solidFill>
          <a:latin typeface="+mn-lt"/>
          <a:ea typeface="+mn-ea"/>
          <a:cs typeface="+mn-cs"/>
          <a:sym typeface="Helvetica Neue" charset="0"/>
        </a:defRPr>
      </a:lvl3pPr>
      <a:lvl4pPr marL="762000" indent="-762000" algn="l" rtl="0" eaLnBrk="0" fontAlgn="base" hangingPunct="0">
        <a:spcBef>
          <a:spcPct val="0"/>
        </a:spcBef>
        <a:spcAft>
          <a:spcPct val="0"/>
        </a:spcAft>
        <a:defRPr sz="2400">
          <a:solidFill>
            <a:schemeClr val="tx1"/>
          </a:solidFill>
          <a:latin typeface="+mn-lt"/>
          <a:ea typeface="+mn-ea"/>
          <a:cs typeface="+mn-cs"/>
          <a:sym typeface="Helvetica Neue" charset="0"/>
        </a:defRPr>
      </a:lvl4pPr>
      <a:lvl5pPr marL="1016000" indent="-1016000" algn="l" rtl="0" eaLnBrk="0" fontAlgn="base" hangingPunct="0">
        <a:spcBef>
          <a:spcPct val="0"/>
        </a:spcBef>
        <a:spcAft>
          <a:spcPct val="0"/>
        </a:spcAft>
        <a:defRPr sz="2400">
          <a:solidFill>
            <a:schemeClr val="tx1"/>
          </a:solidFill>
          <a:latin typeface="+mn-lt"/>
          <a:ea typeface="+mn-ea"/>
          <a:cs typeface="+mn-cs"/>
          <a:sym typeface="Helvetica Neue" charset="0"/>
        </a:defRPr>
      </a:lvl5pPr>
      <a:lvl6pPr marL="1473200" indent="-1016000" algn="l" rtl="0" fontAlgn="base">
        <a:spcBef>
          <a:spcPct val="0"/>
        </a:spcBef>
        <a:spcAft>
          <a:spcPct val="0"/>
        </a:spcAft>
        <a:defRPr sz="2400">
          <a:solidFill>
            <a:schemeClr val="tx1"/>
          </a:solidFill>
          <a:latin typeface="+mn-lt"/>
          <a:ea typeface="+mn-ea"/>
          <a:cs typeface="+mn-cs"/>
          <a:sym typeface="Helvetica Neue" charset="0"/>
        </a:defRPr>
      </a:lvl6pPr>
      <a:lvl7pPr marL="1930400" indent="-1016000" algn="l" rtl="0" fontAlgn="base">
        <a:spcBef>
          <a:spcPct val="0"/>
        </a:spcBef>
        <a:spcAft>
          <a:spcPct val="0"/>
        </a:spcAft>
        <a:defRPr sz="2400">
          <a:solidFill>
            <a:schemeClr val="tx1"/>
          </a:solidFill>
          <a:latin typeface="+mn-lt"/>
          <a:ea typeface="+mn-ea"/>
          <a:cs typeface="+mn-cs"/>
          <a:sym typeface="Helvetica Neue" charset="0"/>
        </a:defRPr>
      </a:lvl7pPr>
      <a:lvl8pPr marL="2387600" indent="-1016000" algn="l" rtl="0" fontAlgn="base">
        <a:spcBef>
          <a:spcPct val="0"/>
        </a:spcBef>
        <a:spcAft>
          <a:spcPct val="0"/>
        </a:spcAft>
        <a:defRPr sz="2400">
          <a:solidFill>
            <a:schemeClr val="tx1"/>
          </a:solidFill>
          <a:latin typeface="+mn-lt"/>
          <a:ea typeface="+mn-ea"/>
          <a:cs typeface="+mn-cs"/>
          <a:sym typeface="Helvetica Neue" charset="0"/>
        </a:defRPr>
      </a:lvl8pPr>
      <a:lvl9pPr marL="2844800" indent="-1016000" algn="l" rtl="0" fontAlgn="base">
        <a:spcBef>
          <a:spcPct val="0"/>
        </a:spcBef>
        <a:spcAft>
          <a:spcPct val="0"/>
        </a:spcAft>
        <a:defRPr sz="2400">
          <a:solidFill>
            <a:schemeClr val="tx1"/>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711200" y="254000"/>
            <a:ext cx="11760200" cy="10033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3315" name="Rectangle 2"/>
          <p:cNvSpPr>
            <a:spLocks noGrp="1" noChangeArrowheads="1"/>
          </p:cNvSpPr>
          <p:nvPr>
            <p:ph type="body" idx="1"/>
          </p:nvPr>
        </p:nvSpPr>
        <p:spPr bwMode="auto">
          <a:xfrm>
            <a:off x="711200" y="1612900"/>
            <a:ext cx="11760200" cy="71628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dirty="0">
                <a:sym typeface="Helvetica Neue Light" charset="0"/>
              </a:rPr>
              <a:t>Click to edit Master text styles</a:t>
            </a:r>
          </a:p>
          <a:p>
            <a:pPr lvl="1"/>
            <a:r>
              <a:rPr lang="en-US" dirty="0">
                <a:sym typeface="Helvetica Neue Light" charset="0"/>
              </a:rPr>
              <a:t>Second level</a:t>
            </a:r>
          </a:p>
          <a:p>
            <a:pPr lvl="2"/>
            <a:r>
              <a:rPr lang="en-US" dirty="0">
                <a:sym typeface="Helvetica Neue Light" charset="0"/>
              </a:rPr>
              <a:t>Third level</a:t>
            </a:r>
          </a:p>
          <a:p>
            <a:pPr lvl="3"/>
            <a:r>
              <a:rPr lang="en-US" dirty="0">
                <a:sym typeface="Helvetica Neue Light" charset="0"/>
              </a:rPr>
              <a:t>Fourth level</a:t>
            </a:r>
          </a:p>
          <a:p>
            <a:pPr lvl="4"/>
            <a:r>
              <a:rPr lang="en-US" dirty="0">
                <a:sym typeface="Helvetica Neue Light" charset="0"/>
              </a:rPr>
              <a:t>Fifth level</a:t>
            </a:r>
          </a:p>
        </p:txBody>
      </p:sp>
      <p:sp>
        <p:nvSpPr>
          <p:cNvPr id="2051" name="Rectangle 3"/>
          <p:cNvSpPr>
            <a:spLocks/>
          </p:cNvSpPr>
          <p:nvPr/>
        </p:nvSpPr>
        <p:spPr bwMode="auto">
          <a:xfrm>
            <a:off x="723900" y="9258300"/>
            <a:ext cx="9144000" cy="228600"/>
          </a:xfrm>
          <a:prstGeom prst="rect">
            <a:avLst/>
          </a:prstGeom>
          <a:noFill/>
          <a:ln w="12700" cap="flat">
            <a:noFill/>
            <a:miter lim="800000"/>
            <a:headEnd type="none" w="med" len="med"/>
            <a:tailEnd type="none" w="med" len="med"/>
          </a:ln>
        </p:spPr>
        <p:txBody>
          <a:bodyPr lIns="0" tIns="0" rIns="71076" bIns="0">
            <a:prstTxWarp prst="textNoShape">
              <a:avLst/>
            </a:prstTxWarp>
          </a:bodyPr>
          <a:lstStyle/>
          <a:p>
            <a:pPr marL="69850" algn="l">
              <a:spcBef>
                <a:spcPts val="388"/>
              </a:spcBef>
              <a:defRPr/>
            </a:pPr>
            <a:r>
              <a:rPr lang="en-US" sz="1600" dirty="0" smtClean="0">
                <a:solidFill>
                  <a:srgbClr val="005895"/>
                </a:solidFill>
                <a:latin typeface="Helvetica Neue" charset="0"/>
                <a:ea typeface="Helvetica Neue" charset="0"/>
                <a:cs typeface="Helvetica Neue" charset="0"/>
                <a:sym typeface="Helvetica Neue" charset="0"/>
              </a:rPr>
              <a:t>RIPE</a:t>
            </a:r>
            <a:r>
              <a:rPr lang="en-US" sz="1600" baseline="0" dirty="0" smtClean="0">
                <a:solidFill>
                  <a:srgbClr val="005895"/>
                </a:solidFill>
                <a:latin typeface="Helvetica Neue" charset="0"/>
                <a:ea typeface="Helvetica Neue" charset="0"/>
                <a:cs typeface="Helvetica Neue" charset="0"/>
                <a:sym typeface="Helvetica Neue" charset="0"/>
              </a:rPr>
              <a:t> NCC Database Group </a:t>
            </a:r>
            <a:r>
              <a:rPr lang="en-US" sz="1600" baseline="0" dirty="0" smtClean="0">
                <a:solidFill>
                  <a:srgbClr val="005895"/>
                </a:solidFill>
                <a:latin typeface="Helvetica Neue" charset="0"/>
                <a:ea typeface="Helvetica Neue" charset="0"/>
                <a:cs typeface="Helvetica Neue" charset="0"/>
                <a:sym typeface="Helvetica Neue" charset="0"/>
              </a:rPr>
              <a:t>–</a:t>
            </a:r>
            <a:r>
              <a:rPr lang="en-US" sz="1600" dirty="0" smtClean="0">
                <a:solidFill>
                  <a:srgbClr val="005895"/>
                </a:solidFill>
                <a:latin typeface="Helvetica Neue" charset="0"/>
                <a:ea typeface="Helvetica Neue" charset="0"/>
                <a:cs typeface="Helvetica Neue" charset="0"/>
                <a:sym typeface="Helvetica Neue" charset="0"/>
              </a:rPr>
              <a:t> 3</a:t>
            </a:r>
            <a:r>
              <a:rPr lang="en-US" sz="1600" baseline="30000" dirty="0" smtClean="0">
                <a:solidFill>
                  <a:srgbClr val="005895"/>
                </a:solidFill>
                <a:latin typeface="Helvetica Neue" charset="0"/>
                <a:ea typeface="Helvetica Neue" charset="0"/>
                <a:cs typeface="Helvetica Neue" charset="0"/>
                <a:sym typeface="Helvetica Neue" charset="0"/>
              </a:rPr>
              <a:t>rd</a:t>
            </a:r>
            <a:r>
              <a:rPr lang="en-US" sz="1600" dirty="0" smtClean="0">
                <a:solidFill>
                  <a:srgbClr val="005895"/>
                </a:solidFill>
                <a:latin typeface="Helvetica Neue" charset="0"/>
                <a:ea typeface="Helvetica Neue" charset="0"/>
                <a:cs typeface="Helvetica Neue" charset="0"/>
                <a:sym typeface="Helvetica Neue" charset="0"/>
              </a:rPr>
              <a:t> November 2011</a:t>
            </a:r>
            <a:endParaRPr lang="en-US" sz="1600" dirty="0" smtClean="0">
              <a:solidFill>
                <a:srgbClr val="005895"/>
              </a:solidFill>
              <a:latin typeface="Helvetica Neue" charset="0"/>
              <a:ea typeface="Helvetica Neue" charset="0"/>
              <a:cs typeface="Helvetica Neue" charset="0"/>
              <a:sym typeface="Helvetica Neue" charset="0"/>
            </a:endParaRPr>
          </a:p>
        </p:txBody>
      </p:sp>
      <p:pic>
        <p:nvPicPr>
          <p:cNvPr id="13317" name="Picture 4"/>
          <p:cNvPicPr>
            <a:picLocks noChangeAspect="1" noChangeArrowheads="1"/>
          </p:cNvPicPr>
          <p:nvPr/>
        </p:nvPicPr>
        <p:blipFill>
          <a:blip r:embed="rId13"/>
          <a:srcRect/>
          <a:stretch>
            <a:fillRect/>
          </a:stretch>
        </p:blipFill>
        <p:spPr bwMode="auto">
          <a:xfrm>
            <a:off x="10553700" y="8807450"/>
            <a:ext cx="1841500" cy="806450"/>
          </a:xfrm>
          <a:prstGeom prst="rect">
            <a:avLst/>
          </a:prstGeom>
          <a:noFill/>
          <a:ln w="12700">
            <a:noFill/>
            <a:round/>
            <a:headEnd/>
            <a:tailEnd/>
          </a:ln>
        </p:spPr>
      </p:pic>
      <p:sp>
        <p:nvSpPr>
          <p:cNvPr id="2053" name="Line 5"/>
          <p:cNvSpPr>
            <a:spLocks noChangeShapeType="1"/>
          </p:cNvSpPr>
          <p:nvPr/>
        </p:nvSpPr>
        <p:spPr bwMode="auto">
          <a:xfrm>
            <a:off x="12398375" y="8877300"/>
            <a:ext cx="3175" cy="604838"/>
          </a:xfrm>
          <a:prstGeom prst="line">
            <a:avLst/>
          </a:prstGeom>
          <a:noFill/>
          <a:ln w="12700" cap="flat">
            <a:solidFill>
              <a:srgbClr val="005895"/>
            </a:solidFill>
            <a:prstDash val="solid"/>
            <a:round/>
            <a:headEnd type="none" w="med" len="med"/>
            <a:tailEnd type="none" w="med" len="med"/>
          </a:ln>
        </p:spPr>
        <p:txBody>
          <a:bodyPr lIns="0" tIns="0" rIns="0" bIns="0">
            <a:prstTxWarp prst="textNoShape">
              <a:avLst/>
            </a:prstTxWarp>
          </a:bodyPr>
          <a:lstStyle/>
          <a:p>
            <a:pPr>
              <a:defRPr/>
            </a:pPr>
            <a:endParaRPr lang="en-US"/>
          </a:p>
        </p:txBody>
      </p:sp>
      <p:sp>
        <p:nvSpPr>
          <p:cNvPr id="2054" name="Line 6"/>
          <p:cNvSpPr>
            <a:spLocks noChangeShapeType="1"/>
          </p:cNvSpPr>
          <p:nvPr/>
        </p:nvSpPr>
        <p:spPr bwMode="auto">
          <a:xfrm>
            <a:off x="736600" y="1244600"/>
            <a:ext cx="12268200" cy="0"/>
          </a:xfrm>
          <a:prstGeom prst="line">
            <a:avLst/>
          </a:prstGeom>
          <a:noFill/>
          <a:ln w="25400" cap="flat">
            <a:solidFill>
              <a:srgbClr val="005895"/>
            </a:solidFill>
            <a:prstDash val="solid"/>
            <a:round/>
            <a:headEnd type="none" w="med" len="med"/>
            <a:tailEnd type="none" w="med" len="med"/>
          </a:ln>
        </p:spPr>
        <p:txBody>
          <a:bodyPr lIns="0" tIns="0" rIns="0" bIns="0">
            <a:prstTxWarp prst="textNoShape">
              <a:avLst/>
            </a:prstTxWarp>
          </a:bodyPr>
          <a:lstStyle/>
          <a:p>
            <a:pPr>
              <a:defRPr/>
            </a:pPr>
            <a:endParaRPr lang="en-US"/>
          </a:p>
        </p:txBody>
      </p:sp>
      <p:sp>
        <p:nvSpPr>
          <p:cNvPr id="2055" name="Text Box 7"/>
          <p:cNvSpPr txBox="1">
            <a:spLocks noGrp="1" noChangeArrowheads="1"/>
          </p:cNvSpPr>
          <p:nvPr>
            <p:ph type="sldNum" sz="quarter" idx="4"/>
          </p:nvPr>
        </p:nvSpPr>
        <p:spPr bwMode="auto">
          <a:xfrm>
            <a:off x="12433300" y="9207500"/>
            <a:ext cx="341313" cy="3302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600">
                <a:solidFill>
                  <a:schemeClr val="tx1"/>
                </a:solidFill>
                <a:latin typeface="Helvetica Neue" charset="0"/>
                <a:ea typeface="Helvetica Neue" charset="0"/>
                <a:cs typeface="Helvetica Neue" charset="0"/>
                <a:sym typeface="Helvetica Neue" charset="0"/>
              </a:defRPr>
            </a:lvl1pPr>
          </a:lstStyle>
          <a:p>
            <a:pPr>
              <a:defRPr/>
            </a:pPr>
            <a:fld id="{8D32B632-8D62-154B-8CD1-7E2CD354C2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hf hdr="0" ftr="0" dt="0"/>
  <p:txStyles>
    <p:titleStyle>
      <a:lvl1pPr algn="l" rtl="0" eaLnBrk="0" fontAlgn="base" hangingPunct="0">
        <a:spcBef>
          <a:spcPct val="0"/>
        </a:spcBef>
        <a:spcAft>
          <a:spcPct val="0"/>
        </a:spcAft>
        <a:defRPr sz="5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81000" indent="-381000" algn="l" rtl="0" eaLnBrk="0" fontAlgn="base" hangingPunct="0">
        <a:lnSpc>
          <a:spcPct val="120000"/>
        </a:lnSpc>
        <a:spcBef>
          <a:spcPts val="700"/>
        </a:spcBef>
        <a:spcAft>
          <a:spcPct val="0"/>
        </a:spcAft>
        <a:buClr>
          <a:srgbClr val="005894"/>
        </a:buClr>
        <a:buSzPct val="69000"/>
        <a:buFont typeface="Helvetica Neue Light" charset="0"/>
        <a:buChar char="•"/>
        <a:defRPr sz="4200">
          <a:solidFill>
            <a:schemeClr val="tx1"/>
          </a:solidFill>
          <a:latin typeface="+mn-lt"/>
          <a:ea typeface="+mn-ea"/>
          <a:cs typeface="+mn-cs"/>
          <a:sym typeface="Helvetica Neue Light" charset="0"/>
        </a:defRPr>
      </a:lvl1pPr>
      <a:lvl2pPr marL="774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2pPr>
      <a:lvl3pPr marL="1346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3pPr>
      <a:lvl4pPr marL="1917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4pPr>
      <a:lvl5pPr marL="2489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5pPr>
      <a:lvl6pPr marL="29464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6pPr>
      <a:lvl7pPr marL="34036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7pPr>
      <a:lvl8pPr marL="38608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8pPr>
      <a:lvl9pPr marL="43180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02" name="Picture 1"/>
          <p:cNvPicPr>
            <a:picLocks noChangeArrowheads="1"/>
          </p:cNvPicPr>
          <p:nvPr/>
        </p:nvPicPr>
        <p:blipFill>
          <a:blip r:embed="rId13"/>
          <a:srcRect/>
          <a:stretch>
            <a:fillRect/>
          </a:stretch>
        </p:blipFill>
        <p:spPr bwMode="auto">
          <a:xfrm>
            <a:off x="6381750" y="1128713"/>
            <a:ext cx="5321300" cy="7480300"/>
          </a:xfrm>
          <a:prstGeom prst="rect">
            <a:avLst/>
          </a:prstGeom>
          <a:noFill/>
          <a:ln w="12700">
            <a:noFill/>
            <a:miter lim="800000"/>
            <a:headEnd/>
            <a:tailEnd/>
          </a:ln>
        </p:spPr>
      </p:pic>
      <p:pic>
        <p:nvPicPr>
          <p:cNvPr id="25603" name="Picture 2"/>
          <p:cNvPicPr>
            <a:picLocks noChangeAspect="1" noChangeArrowheads="1"/>
          </p:cNvPicPr>
          <p:nvPr/>
        </p:nvPicPr>
        <p:blipFill>
          <a:blip r:embed="rId14"/>
          <a:srcRect l="80664" t="87500" r="293" b="520"/>
          <a:stretch>
            <a:fillRect/>
          </a:stretch>
        </p:blipFill>
        <p:spPr bwMode="auto">
          <a:xfrm>
            <a:off x="10490200" y="8534400"/>
            <a:ext cx="2476500" cy="1168400"/>
          </a:xfrm>
          <a:prstGeom prst="rect">
            <a:avLst/>
          </a:prstGeom>
          <a:noFill/>
          <a:ln w="12700">
            <a:noFill/>
            <a:round/>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txStyles>
    <p:titleStyle>
      <a:lvl1pPr algn="ctr" rtl="0" eaLnBrk="0" fontAlgn="base" hangingPunct="0">
        <a:spcBef>
          <a:spcPct val="0"/>
        </a:spcBef>
        <a:spcAft>
          <a:spcPct val="0"/>
        </a:spcAft>
        <a:defRPr sz="8400">
          <a:solidFill>
            <a:srgbClr val="000000"/>
          </a:solidFill>
          <a:latin typeface="+mj-lt"/>
          <a:ea typeface="+mj-ea"/>
          <a:cs typeface="+mj-cs"/>
          <a:sym typeface="Gill Sans" charset="0"/>
        </a:defRPr>
      </a:lvl1pPr>
      <a:lvl2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ripe.net/ripe/mail/archives/db-wg/2011-June/001937.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hyperlink" Target="https://labs.ripe.net/Members/denis/geolocation-prototype-for-ripe-databas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www.ripe.net/info/stats/db/ripedb.html" TargetMode="External"/><Relationship Id="rId4" Type="http://schemas.openxmlformats.org/officeDocument/2006/relationships/image" Target="../media/image5.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www.ripe.net/ripe/mail/archives/db-wg/2011-July/001940.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http://www.ripe.net/ripe/mail/archives/db-wg/2011-April/00185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r>
              <a:rPr lang="en-GB" dirty="0" smtClean="0"/>
              <a:t>Database Update</a:t>
            </a:r>
            <a:endParaRPr lang="en-GB" dirty="0"/>
          </a:p>
        </p:txBody>
      </p:sp>
      <p:sp>
        <p:nvSpPr>
          <p:cNvPr id="37891" name="Rectangle 2"/>
          <p:cNvSpPr>
            <a:spLocks noGrp="1" noChangeArrowheads="1"/>
          </p:cNvSpPr>
          <p:nvPr>
            <p:ph type="body" idx="1"/>
          </p:nvPr>
        </p:nvSpPr>
        <p:spPr/>
        <p:txBody>
          <a:bodyPr/>
          <a:lstStyle/>
          <a:p>
            <a:pPr marL="0" indent="0" eaLnBrk="1" hangingPunct="1"/>
            <a:r>
              <a:rPr lang="en-GB" dirty="0" err="1" smtClean="0"/>
              <a:t>Kaveh</a:t>
            </a:r>
            <a:r>
              <a:rPr lang="en-GB" dirty="0" smtClean="0"/>
              <a:t> </a:t>
            </a:r>
            <a:r>
              <a:rPr lang="en-GB" dirty="0" err="1" smtClean="0"/>
              <a:t>Ranjbar</a:t>
            </a:r>
            <a:endParaRPr lang="en-GB" dirty="0" smtClean="0"/>
          </a:p>
          <a:p>
            <a:pPr marL="0" indent="0" eaLnBrk="1" hangingPunct="1"/>
            <a:r>
              <a:rPr lang="en-GB" dirty="0" smtClean="0"/>
              <a:t>Database </a:t>
            </a:r>
            <a:r>
              <a:rPr lang="en-GB" dirty="0" smtClean="0"/>
              <a:t>Department Manager</a:t>
            </a:r>
            <a:r>
              <a:rPr lang="en-GB" dirty="0" smtClean="0"/>
              <a:t>, RIPE NCC</a:t>
            </a:r>
          </a:p>
          <a:p>
            <a:pPr marL="0" indent="0" eaLnBrk="1" hangingPunct="1"/>
            <a:endParaRPr lang="en-GB"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 2007-01</a:t>
            </a:r>
            <a:endParaRPr lang="en-GB" dirty="0"/>
          </a:p>
        </p:txBody>
      </p:sp>
      <p:sp>
        <p:nvSpPr>
          <p:cNvPr id="3" name="Content Placeholder 2"/>
          <p:cNvSpPr>
            <a:spLocks noGrp="1"/>
          </p:cNvSpPr>
          <p:nvPr>
            <p:ph idx="1"/>
          </p:nvPr>
        </p:nvSpPr>
        <p:spPr/>
        <p:txBody>
          <a:bodyPr/>
          <a:lstStyle/>
          <a:p>
            <a:r>
              <a:rPr lang="en-US" dirty="0" smtClean="0"/>
              <a:t>Notification sent to DB WG about adding monitoring MNTNER to independent </a:t>
            </a:r>
            <a:r>
              <a:rPr lang="en-US" dirty="0" smtClean="0"/>
              <a:t>resources</a:t>
            </a:r>
          </a:p>
          <a:p>
            <a:pPr marL="0" indent="0" algn="ctr">
              <a:buNone/>
            </a:pPr>
            <a:r>
              <a:rPr lang="en-GB" sz="2800" dirty="0" smtClean="0">
                <a:hlinkClick r:id="rId2"/>
              </a:rPr>
              <a:t>http</a:t>
            </a:r>
            <a:r>
              <a:rPr lang="en-GB" sz="2800" dirty="0">
                <a:hlinkClick r:id="rId2"/>
              </a:rPr>
              <a:t>://</a:t>
            </a:r>
            <a:r>
              <a:rPr lang="en-GB" sz="2800" dirty="0" smtClean="0">
                <a:hlinkClick r:id="rId2"/>
              </a:rPr>
              <a:t>www.ripe.net/ripe/mail/archives/db-wg/2011-June/001937.html</a:t>
            </a:r>
            <a:endParaRPr lang="en-GB" sz="2800" dirty="0" smtClean="0"/>
          </a:p>
          <a:p>
            <a:r>
              <a:rPr lang="en-US" dirty="0" smtClean="0"/>
              <a:t>This was completed in June</a:t>
            </a:r>
            <a:endParaRPr lang="en-GB" dirty="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10</a:t>
            </a:fld>
            <a:endParaRPr lang="en-US"/>
          </a:p>
        </p:txBody>
      </p:sp>
    </p:spTree>
    <p:extLst>
      <p:ext uri="{BB962C8B-B14F-4D97-AF65-F5344CB8AC3E}">
        <p14:creationId xmlns:p14="http://schemas.microsoft.com/office/powerpoint/2010/main" val="14165179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AP62.1: Geolocation prototype</a:t>
            </a:r>
          </a:p>
        </p:txBody>
      </p:sp>
      <p:sp>
        <p:nvSpPr>
          <p:cNvPr id="3" name="Content Placeholder 2"/>
          <p:cNvSpPr>
            <a:spLocks noGrp="1"/>
          </p:cNvSpPr>
          <p:nvPr>
            <p:ph idx="1"/>
          </p:nvPr>
        </p:nvSpPr>
        <p:spPr/>
        <p:txBody>
          <a:bodyPr/>
          <a:lstStyle/>
          <a:p>
            <a:r>
              <a:rPr lang="en-GB" dirty="0" smtClean="0"/>
              <a:t>Prototype available, details: </a:t>
            </a:r>
            <a:endParaRPr lang="en-GB" dirty="0" smtClean="0"/>
          </a:p>
          <a:p>
            <a:pPr marL="0" indent="0" algn="ctr">
              <a:buNone/>
            </a:pPr>
            <a:r>
              <a:rPr lang="en-GB" sz="2600" dirty="0" smtClean="0">
                <a:hlinkClick r:id="rId3"/>
              </a:rPr>
              <a:t>https</a:t>
            </a:r>
            <a:r>
              <a:rPr lang="en-GB" sz="2600" dirty="0">
                <a:hlinkClick r:id="rId3"/>
              </a:rPr>
              <a:t>://</a:t>
            </a:r>
            <a:r>
              <a:rPr lang="en-GB" sz="2600" dirty="0" smtClean="0">
                <a:hlinkClick r:id="rId3"/>
              </a:rPr>
              <a:t>labs.ripe.net/Members/denis/geolocation-prototype-for-ripe-database</a:t>
            </a:r>
            <a:endParaRPr lang="en-GB" sz="2600" dirty="0" smtClean="0"/>
          </a:p>
          <a:p>
            <a:r>
              <a:rPr lang="en-US" dirty="0" smtClean="0"/>
              <a:t>Some discussion on mailing list</a:t>
            </a:r>
            <a:endParaRPr lang="en-GB" dirty="0" smtClean="0"/>
          </a:p>
          <a:p>
            <a:r>
              <a:rPr lang="en-GB" dirty="0" smtClean="0"/>
              <a:t>Discussion/presentation later in this session</a:t>
            </a: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Projects</a:t>
            </a:r>
            <a:endParaRPr lang="en-GB" dirty="0"/>
          </a:p>
        </p:txBody>
      </p:sp>
      <p:sp>
        <p:nvSpPr>
          <p:cNvPr id="3" name="Content Placeholder 2"/>
          <p:cNvSpPr>
            <a:spLocks noGrp="1"/>
          </p:cNvSpPr>
          <p:nvPr>
            <p:ph idx="1"/>
          </p:nvPr>
        </p:nvSpPr>
        <p:spPr/>
        <p:txBody>
          <a:bodyPr/>
          <a:lstStyle/>
          <a:p>
            <a:r>
              <a:rPr lang="en-GB" dirty="0" err="1"/>
              <a:t>Kaveh</a:t>
            </a:r>
            <a:r>
              <a:rPr lang="en-GB" dirty="0"/>
              <a:t> </a:t>
            </a:r>
            <a:r>
              <a:rPr lang="en-GB" dirty="0" err="1"/>
              <a:t>Ranjbar</a:t>
            </a:r>
            <a:endParaRPr lang="en-GB" dirty="0"/>
          </a:p>
          <a:p>
            <a:pPr marL="0" indent="0" eaLnBrk="1" hangingPunct="1"/>
            <a:r>
              <a:rPr lang="en-GB" dirty="0"/>
              <a:t>Database </a:t>
            </a:r>
            <a:r>
              <a:rPr lang="en-GB" dirty="0" smtClean="0"/>
              <a:t>Department Manager</a:t>
            </a:r>
            <a:r>
              <a:rPr lang="en-GB" dirty="0"/>
              <a:t>, RIPE NCC</a:t>
            </a:r>
          </a:p>
          <a:p>
            <a:pPr marL="0" indent="0" eaLnBrk="1" hangingPunct="1"/>
            <a:endParaRPr lang="en-GB" dirty="0" smtClean="0"/>
          </a:p>
          <a:p>
            <a:pPr marL="0" indent="0" eaLnBrk="1" hangingPunct="1"/>
            <a:r>
              <a:rPr lang="en-GB" dirty="0" smtClean="0"/>
              <a:t>Denis </a:t>
            </a:r>
            <a:r>
              <a:rPr lang="en-GB" dirty="0" smtClean="0"/>
              <a:t>Walker</a:t>
            </a:r>
          </a:p>
          <a:p>
            <a:pPr marL="0" indent="0" eaLnBrk="1" hangingPunct="1"/>
            <a:r>
              <a:rPr lang="en-GB" dirty="0" smtClean="0"/>
              <a:t>Database Business Analyst, RIPE NCC</a:t>
            </a:r>
          </a:p>
          <a:p>
            <a:endParaRPr lang="en-GB" dirty="0"/>
          </a:p>
        </p:txBody>
      </p:sp>
    </p:spTree>
    <p:extLst>
      <p:ext uri="{BB962C8B-B14F-4D97-AF65-F5344CB8AC3E}">
        <p14:creationId xmlns:p14="http://schemas.microsoft.com/office/powerpoint/2010/main" val="5254964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Improvements in database infrastructure</a:t>
            </a:r>
          </a:p>
        </p:txBody>
      </p:sp>
      <p:sp>
        <p:nvSpPr>
          <p:cNvPr id="3" name="Content Placeholder 2"/>
          <p:cNvSpPr>
            <a:spLocks noGrp="1"/>
          </p:cNvSpPr>
          <p:nvPr>
            <p:ph idx="1"/>
          </p:nvPr>
        </p:nvSpPr>
        <p:spPr/>
        <p:txBody>
          <a:bodyPr/>
          <a:lstStyle/>
          <a:p>
            <a:r>
              <a:rPr lang="en-GB" sz="3600" dirty="0"/>
              <a:t>Team settled into test driven, iterative java development for all new </a:t>
            </a:r>
            <a:r>
              <a:rPr lang="en-GB" sz="3600" dirty="0" smtClean="0"/>
              <a:t>services, now we can respond to feature implementations with higher efficiency </a:t>
            </a:r>
            <a:endParaRPr lang="en-GB" sz="3600" dirty="0" smtClean="0"/>
          </a:p>
          <a:p>
            <a:pPr lvl="1"/>
            <a:r>
              <a:rPr lang="en-GB" sz="3000" dirty="0" smtClean="0"/>
              <a:t>Ticket escalation response time within one working day, normally less than 2 hours</a:t>
            </a:r>
            <a:endParaRPr lang="en-GB" sz="3000" dirty="0"/>
          </a:p>
          <a:p>
            <a:r>
              <a:rPr lang="en-GB" sz="3600" dirty="0"/>
              <a:t>New applications server </a:t>
            </a:r>
            <a:r>
              <a:rPr lang="en-GB" sz="3600" dirty="0" smtClean="0"/>
              <a:t>cluster which replaces </a:t>
            </a:r>
            <a:r>
              <a:rPr lang="en-GB" sz="3600" dirty="0"/>
              <a:t>very old </a:t>
            </a:r>
            <a:r>
              <a:rPr lang="en-GB" sz="3600" dirty="0" smtClean="0"/>
              <a:t>webservers, means less downtime and makes hot deployments possible</a:t>
            </a:r>
            <a:endParaRPr lang="en-GB" sz="3600" dirty="0"/>
          </a:p>
          <a:p>
            <a:r>
              <a:rPr lang="en-GB" sz="3600" dirty="0"/>
              <a:t>All </a:t>
            </a:r>
            <a:r>
              <a:rPr lang="en-GB" sz="3600" dirty="0" smtClean="0"/>
              <a:t>of the old </a:t>
            </a:r>
            <a:r>
              <a:rPr lang="en-GB" sz="3600" dirty="0"/>
              <a:t>CGIs </a:t>
            </a:r>
            <a:r>
              <a:rPr lang="en-GB" sz="3600" dirty="0" smtClean="0"/>
              <a:t>are replaced </a:t>
            </a:r>
            <a:r>
              <a:rPr lang="en-GB" sz="3600" dirty="0"/>
              <a:t>with new </a:t>
            </a:r>
            <a:r>
              <a:rPr lang="en-GB" sz="3600" dirty="0" smtClean="0"/>
              <a:t>web-services </a:t>
            </a:r>
            <a:r>
              <a:rPr lang="en-GB" sz="3600" dirty="0" smtClean="0"/>
              <a:t>with improved UI and functionality</a:t>
            </a:r>
            <a:endParaRPr lang="en-GB" sz="3600" dirty="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13</a:t>
            </a:fld>
            <a:endParaRPr lang="en-US"/>
          </a:p>
        </p:txBody>
      </p:sp>
    </p:spTree>
    <p:extLst>
      <p:ext uri="{BB962C8B-B14F-4D97-AF65-F5344CB8AC3E}">
        <p14:creationId xmlns:p14="http://schemas.microsoft.com/office/powerpoint/2010/main" val="41107428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44" y="268288"/>
            <a:ext cx="11911880" cy="1003300"/>
          </a:xfrm>
        </p:spPr>
        <p:txBody>
          <a:bodyPr/>
          <a:lstStyle/>
          <a:p>
            <a:r>
              <a:rPr lang="en-GB" sz="4800" dirty="0" smtClean="0"/>
              <a:t>Deployed services</a:t>
            </a:r>
            <a:endParaRPr lang="en-GB" sz="4800" dirty="0"/>
          </a:p>
        </p:txBody>
      </p:sp>
      <p:sp>
        <p:nvSpPr>
          <p:cNvPr id="3" name="Content Placeholder 2"/>
          <p:cNvSpPr>
            <a:spLocks noGrp="1"/>
          </p:cNvSpPr>
          <p:nvPr>
            <p:ph idx="1"/>
          </p:nvPr>
        </p:nvSpPr>
        <p:spPr/>
        <p:txBody>
          <a:bodyPr/>
          <a:lstStyle/>
          <a:p>
            <a:r>
              <a:rPr lang="en-US" sz="4400" dirty="0" smtClean="0"/>
              <a:t>Web forms and tools </a:t>
            </a:r>
            <a:r>
              <a:rPr lang="en-US" sz="2000" dirty="0"/>
              <a:t>(Quick demo by Denis</a:t>
            </a:r>
            <a:r>
              <a:rPr lang="en-US" sz="2000" dirty="0" smtClean="0"/>
              <a:t>)</a:t>
            </a:r>
          </a:p>
          <a:p>
            <a:pPr lvl="1"/>
            <a:r>
              <a:rPr lang="en-US" sz="3000" dirty="0" smtClean="0"/>
              <a:t>All DB Tools are accessible from right hand menu</a:t>
            </a:r>
          </a:p>
          <a:p>
            <a:pPr lvl="1"/>
            <a:r>
              <a:rPr lang="en-US" sz="3000" dirty="0" smtClean="0"/>
              <a:t>Integration between queries and updates</a:t>
            </a:r>
          </a:p>
          <a:p>
            <a:pPr lvl="1"/>
            <a:r>
              <a:rPr lang="en-US" sz="3000" dirty="0" smtClean="0"/>
              <a:t>Lot of small improvements, like copy link feature in queries, new Maintainer recovery  tool and process and new password generator tool  </a:t>
            </a:r>
          </a:p>
          <a:p>
            <a:r>
              <a:rPr lang="en-US" sz="4400" dirty="0"/>
              <a:t>GRS is </a:t>
            </a:r>
            <a:r>
              <a:rPr lang="en-US" sz="4400" dirty="0" smtClean="0"/>
              <a:t>deployed in production</a:t>
            </a:r>
            <a:endParaRPr lang="en-US" sz="4400" dirty="0"/>
          </a:p>
          <a:p>
            <a:r>
              <a:rPr lang="en-US" sz="4200" dirty="0" smtClean="0"/>
              <a:t>RIPE </a:t>
            </a:r>
            <a:r>
              <a:rPr lang="en-US" sz="4200" dirty="0"/>
              <a:t>Database REST API: Query + </a:t>
            </a:r>
            <a:r>
              <a:rPr lang="en-US" sz="4200" dirty="0" smtClean="0"/>
              <a:t>CRUD</a:t>
            </a:r>
            <a:endParaRPr lang="en-US" sz="4200" dirty="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smtClean="0"/>
              <a:t>Work in Progress</a:t>
            </a:r>
            <a:endParaRPr lang="en-GB" dirty="0"/>
          </a:p>
        </p:txBody>
      </p:sp>
      <p:sp>
        <p:nvSpPr>
          <p:cNvPr id="3" name="Content Placeholder 2"/>
          <p:cNvSpPr>
            <a:spLocks noGrp="1"/>
          </p:cNvSpPr>
          <p:nvPr>
            <p:ph idx="1"/>
          </p:nvPr>
        </p:nvSpPr>
        <p:spPr/>
        <p:txBody>
          <a:bodyPr/>
          <a:lstStyle/>
          <a:p>
            <a:pPr lvl="0"/>
            <a:r>
              <a:rPr lang="en-US" sz="3600" dirty="0" smtClean="0">
                <a:solidFill>
                  <a:srgbClr val="00558F"/>
                </a:solidFill>
              </a:rPr>
              <a:t>Redevelopment of core database software</a:t>
            </a:r>
          </a:p>
          <a:p>
            <a:pPr lvl="1"/>
            <a:r>
              <a:rPr lang="en-US" sz="3000" dirty="0" smtClean="0">
                <a:solidFill>
                  <a:srgbClr val="00558F"/>
                </a:solidFill>
              </a:rPr>
              <a:t>Started with queries, a proxy will divide the traffic until queries are complete, then we will go to updates and then the data storage</a:t>
            </a:r>
          </a:p>
          <a:p>
            <a:pPr lvl="1"/>
            <a:r>
              <a:rPr lang="en-US" sz="3000" dirty="0" smtClean="0">
                <a:solidFill>
                  <a:srgbClr val="00558F"/>
                </a:solidFill>
              </a:rPr>
              <a:t>No behavior change is expected, our goal is to keep the new software %100 backward compatible</a:t>
            </a:r>
          </a:p>
          <a:p>
            <a:pPr lvl="1"/>
            <a:r>
              <a:rPr lang="en-US" sz="3000" dirty="0" smtClean="0">
                <a:solidFill>
                  <a:srgbClr val="00558F"/>
                </a:solidFill>
              </a:rPr>
              <a:t>Result will be a modern flexible and scalable database software </a:t>
            </a:r>
          </a:p>
          <a:p>
            <a:r>
              <a:rPr lang="en-US" sz="3800" dirty="0" smtClean="0">
                <a:solidFill>
                  <a:srgbClr val="00558F"/>
                </a:solidFill>
              </a:rPr>
              <a:t>Streamlining database related processes</a:t>
            </a:r>
          </a:p>
          <a:p>
            <a:pPr lvl="1"/>
            <a:r>
              <a:rPr lang="en-US" sz="3200" dirty="0" smtClean="0">
                <a:solidFill>
                  <a:srgbClr val="00558F"/>
                </a:solidFill>
              </a:rPr>
              <a:t>Mostly through more intelligent web based user interfaces</a:t>
            </a:r>
          </a:p>
          <a:p>
            <a:r>
              <a:rPr lang="en-US" sz="3800" dirty="0" smtClean="0">
                <a:solidFill>
                  <a:srgbClr val="00558F"/>
                </a:solidFill>
              </a:rPr>
              <a:t>Strong Registry</a:t>
            </a:r>
          </a:p>
          <a:p>
            <a:pPr lvl="1"/>
            <a:r>
              <a:rPr lang="en-US" sz="3200" dirty="0" smtClean="0">
                <a:solidFill>
                  <a:srgbClr val="00558F"/>
                </a:solidFill>
              </a:rPr>
              <a:t>We will take a phase by phase approach </a:t>
            </a:r>
            <a:endParaRPr lang="en-US" sz="3200" dirty="0">
              <a:solidFill>
                <a:srgbClr val="00558F"/>
              </a:solidFill>
            </a:endParaRPr>
          </a:p>
          <a:p>
            <a:pPr marL="520700" lvl="1" indent="0">
              <a:buNone/>
            </a:pPr>
            <a:endParaRPr lang="en-US" sz="3000" dirty="0" smtClean="0">
              <a:solidFill>
                <a:srgbClr val="00558F"/>
              </a:solidFill>
            </a:endParaRPr>
          </a:p>
          <a:p>
            <a:pPr lvl="1"/>
            <a:endParaRPr lang="en-US" sz="3000" dirty="0" smtClean="0">
              <a:solidFill>
                <a:srgbClr val="00558F"/>
              </a:solidFill>
            </a:endParaRPr>
          </a:p>
          <a:p>
            <a:pPr lvl="1"/>
            <a:endParaRPr lang="en-US" sz="3000" dirty="0">
              <a:solidFill>
                <a:srgbClr val="00558F"/>
              </a:solidFill>
            </a:endParaRPr>
          </a:p>
          <a:p>
            <a:pPr lvl="1"/>
            <a:endParaRPr lang="en-US" sz="3000" dirty="0">
              <a:solidFill>
                <a:srgbClr val="00558F"/>
              </a:solidFill>
            </a:endParaRP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15</a:t>
            </a:fld>
            <a:endParaRPr lang="en-US"/>
          </a:p>
        </p:txBody>
      </p:sp>
    </p:spTree>
    <p:extLst>
      <p:ext uri="{BB962C8B-B14F-4D97-AF65-F5344CB8AC3E}">
        <p14:creationId xmlns:p14="http://schemas.microsoft.com/office/powerpoint/2010/main" val="17236409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Geo-Location</a:t>
            </a:r>
            <a:endParaRPr lang="en-GB" dirty="0"/>
          </a:p>
        </p:txBody>
      </p:sp>
      <p:sp>
        <p:nvSpPr>
          <p:cNvPr id="3" name="Content Placeholder 2"/>
          <p:cNvSpPr>
            <a:spLocks noGrp="1"/>
          </p:cNvSpPr>
          <p:nvPr>
            <p:ph idx="1"/>
          </p:nvPr>
        </p:nvSpPr>
        <p:spPr>
          <a:xfrm>
            <a:off x="711200" y="1612900"/>
            <a:ext cx="11760200" cy="7224340"/>
          </a:xfrm>
        </p:spPr>
        <p:txBody>
          <a:bodyPr/>
          <a:lstStyle/>
          <a:p>
            <a:r>
              <a:rPr lang="en-US" sz="3200" dirty="0" smtClean="0">
                <a:solidFill>
                  <a:srgbClr val="005894"/>
                </a:solidFill>
              </a:rPr>
              <a:t>We </a:t>
            </a:r>
            <a:r>
              <a:rPr lang="en-US" sz="3200" dirty="0" smtClean="0">
                <a:solidFill>
                  <a:srgbClr val="005894"/>
                </a:solidFill>
              </a:rPr>
              <a:t>have received </a:t>
            </a:r>
            <a:r>
              <a:rPr lang="en-US" sz="3200" dirty="0" smtClean="0">
                <a:solidFill>
                  <a:srgbClr val="005894"/>
                </a:solidFill>
              </a:rPr>
              <a:t>a lot of requests for </a:t>
            </a:r>
            <a:r>
              <a:rPr lang="en-US" sz="3200" dirty="0" smtClean="0">
                <a:solidFill>
                  <a:srgbClr val="005894"/>
                </a:solidFill>
              </a:rPr>
              <a:t>Geo-Location </a:t>
            </a:r>
            <a:r>
              <a:rPr lang="en-US" sz="3200" dirty="0" smtClean="0">
                <a:solidFill>
                  <a:srgbClr val="005894"/>
                </a:solidFill>
              </a:rPr>
              <a:t>through Member Survey, Registration Services, Customer Services, Training courses and </a:t>
            </a:r>
            <a:r>
              <a:rPr lang="en-US" sz="3200" dirty="0" smtClean="0">
                <a:solidFill>
                  <a:srgbClr val="005894"/>
                </a:solidFill>
              </a:rPr>
              <a:t>meetings:</a:t>
            </a:r>
          </a:p>
          <a:p>
            <a:pPr lvl="1"/>
            <a:r>
              <a:rPr lang="en-US" sz="2600" dirty="0" smtClean="0">
                <a:solidFill>
                  <a:srgbClr val="00558F"/>
                </a:solidFill>
              </a:rPr>
              <a:t>In the Survey out of 112 answers to question</a:t>
            </a:r>
            <a:r>
              <a:rPr lang="en-US" sz="2600" dirty="0">
                <a:solidFill>
                  <a:srgbClr val="00558F"/>
                </a:solidFill>
              </a:rPr>
              <a:t>: “Are there additional fields or further information on Internet </a:t>
            </a:r>
            <a:r>
              <a:rPr lang="en-US" sz="2600" dirty="0" smtClean="0">
                <a:solidFill>
                  <a:srgbClr val="00558F"/>
                </a:solidFill>
              </a:rPr>
              <a:t>number resources </a:t>
            </a:r>
            <a:r>
              <a:rPr lang="en-US" sz="2600" dirty="0">
                <a:solidFill>
                  <a:srgbClr val="00558F"/>
                </a:solidFill>
              </a:rPr>
              <a:t>that you would like to see in the RIPE Database?” </a:t>
            </a:r>
            <a:r>
              <a:rPr lang="en-US" sz="2600" dirty="0" smtClean="0">
                <a:solidFill>
                  <a:srgbClr val="00558F"/>
                </a:solidFill>
              </a:rPr>
              <a:t>11 directly referenced Geo-Location</a:t>
            </a:r>
          </a:p>
          <a:p>
            <a:pPr lvl="1"/>
            <a:r>
              <a:rPr lang="en-US" sz="2600" dirty="0" smtClean="0">
                <a:solidFill>
                  <a:srgbClr val="00558F"/>
                </a:solidFill>
              </a:rPr>
              <a:t>It is listed as 4</a:t>
            </a:r>
            <a:r>
              <a:rPr lang="en-US" sz="2600" baseline="30000" dirty="0" smtClean="0">
                <a:solidFill>
                  <a:srgbClr val="00558F"/>
                </a:solidFill>
              </a:rPr>
              <a:t>th</a:t>
            </a:r>
            <a:r>
              <a:rPr lang="en-US" sz="2600" dirty="0" smtClean="0">
                <a:solidFill>
                  <a:srgbClr val="00558F"/>
                </a:solidFill>
              </a:rPr>
              <a:t> action area for RIPE NCC to improve and step up to promote</a:t>
            </a:r>
          </a:p>
          <a:p>
            <a:pPr lvl="1"/>
            <a:r>
              <a:rPr lang="en-US" sz="2600" dirty="0" smtClean="0">
                <a:solidFill>
                  <a:srgbClr val="00558F"/>
                </a:solidFill>
              </a:rPr>
              <a:t>Obviously at the moment not rated as an important service</a:t>
            </a:r>
          </a:p>
          <a:p>
            <a:pPr lvl="1"/>
            <a:r>
              <a:rPr lang="en-US" sz="2600" dirty="0" smtClean="0">
                <a:solidFill>
                  <a:srgbClr val="00558F"/>
                </a:solidFill>
              </a:rPr>
              <a:t>After data quality improvements and clarification of sponsoring LIR Data, it is most wanted service in RIPE Database, third in DB and DNS features list</a:t>
            </a:r>
          </a:p>
          <a:p>
            <a:pPr lvl="1"/>
            <a:r>
              <a:rPr lang="en-US" sz="2600" dirty="0" smtClean="0">
                <a:solidFill>
                  <a:srgbClr val="00558F"/>
                </a:solidFill>
              </a:rPr>
              <a:t> In “General NCC Services”, participants </a:t>
            </a:r>
            <a:r>
              <a:rPr lang="en-US" sz="2600" dirty="0" smtClean="0">
                <a:solidFill>
                  <a:srgbClr val="00558F"/>
                </a:solidFill>
              </a:rPr>
              <a:t>have </a:t>
            </a:r>
            <a:r>
              <a:rPr lang="en-US" sz="2600" dirty="0" smtClean="0">
                <a:solidFill>
                  <a:srgbClr val="00558F"/>
                </a:solidFill>
              </a:rPr>
              <a:t>outlined Geo-Location as an important service</a:t>
            </a: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Geo-Location </a:t>
            </a:r>
            <a:r>
              <a:rPr lang="en-US" sz="2400" dirty="0" smtClean="0"/>
              <a:t>(Contd.)</a:t>
            </a:r>
            <a:endParaRPr lang="en-GB" sz="2400" dirty="0"/>
          </a:p>
        </p:txBody>
      </p:sp>
      <p:sp>
        <p:nvSpPr>
          <p:cNvPr id="3" name="Content Placeholder 2"/>
          <p:cNvSpPr>
            <a:spLocks noGrp="1"/>
          </p:cNvSpPr>
          <p:nvPr>
            <p:ph idx="1"/>
          </p:nvPr>
        </p:nvSpPr>
        <p:spPr/>
        <p:txBody>
          <a:bodyPr/>
          <a:lstStyle/>
          <a:p>
            <a:r>
              <a:rPr lang="en-US" sz="3200" dirty="0" smtClean="0">
                <a:solidFill>
                  <a:srgbClr val="005894"/>
                </a:solidFill>
              </a:rPr>
              <a:t>Based on the action point from RIPE 62 and mentioned requirements we developed </a:t>
            </a:r>
            <a:r>
              <a:rPr lang="en-US" sz="3200" dirty="0">
                <a:solidFill>
                  <a:srgbClr val="005894"/>
                </a:solidFill>
              </a:rPr>
              <a:t>a Prototype and announced </a:t>
            </a:r>
            <a:r>
              <a:rPr lang="en-US" sz="3200" dirty="0" smtClean="0">
                <a:solidFill>
                  <a:srgbClr val="005894"/>
                </a:solidFill>
              </a:rPr>
              <a:t>it</a:t>
            </a:r>
            <a:endParaRPr lang="en-US" sz="3200" dirty="0">
              <a:solidFill>
                <a:srgbClr val="005894"/>
              </a:solidFill>
            </a:endParaRPr>
          </a:p>
          <a:p>
            <a:r>
              <a:rPr lang="en-US" sz="3200" dirty="0">
                <a:solidFill>
                  <a:srgbClr val="005894"/>
                </a:solidFill>
              </a:rPr>
              <a:t>Goal of the prototype is to get interested users involved and evolve the idea to the point that we have </a:t>
            </a:r>
            <a:r>
              <a:rPr lang="en-US" sz="3200" dirty="0" smtClean="0">
                <a:solidFill>
                  <a:srgbClr val="005894"/>
                </a:solidFill>
              </a:rPr>
              <a:t>a production </a:t>
            </a:r>
            <a:r>
              <a:rPr lang="en-US" sz="3200" dirty="0">
                <a:solidFill>
                  <a:srgbClr val="005894"/>
                </a:solidFill>
              </a:rPr>
              <a:t>ready service</a:t>
            </a:r>
          </a:p>
          <a:p>
            <a:r>
              <a:rPr lang="en-US" sz="3200" dirty="0">
                <a:solidFill>
                  <a:srgbClr val="005894"/>
                </a:solidFill>
              </a:rPr>
              <a:t>We </a:t>
            </a:r>
            <a:r>
              <a:rPr lang="en-US" sz="3200" dirty="0" smtClean="0">
                <a:solidFill>
                  <a:srgbClr val="005894"/>
                </a:solidFill>
              </a:rPr>
              <a:t>have received </a:t>
            </a:r>
            <a:r>
              <a:rPr lang="en-US" sz="3200" dirty="0">
                <a:solidFill>
                  <a:srgbClr val="005894"/>
                </a:solidFill>
              </a:rPr>
              <a:t>some positive feedback as well as some </a:t>
            </a:r>
            <a:r>
              <a:rPr lang="en-US" sz="3200" dirty="0" smtClean="0">
                <a:solidFill>
                  <a:srgbClr val="005894"/>
                </a:solidFill>
              </a:rPr>
              <a:t>concerns -mostly </a:t>
            </a:r>
            <a:r>
              <a:rPr lang="en-US" sz="3200" dirty="0">
                <a:solidFill>
                  <a:srgbClr val="005894"/>
                </a:solidFill>
              </a:rPr>
              <a:t>raised on the working group mailing </a:t>
            </a:r>
            <a:r>
              <a:rPr lang="en-US" sz="3200" dirty="0" smtClean="0">
                <a:solidFill>
                  <a:srgbClr val="005894"/>
                </a:solidFill>
              </a:rPr>
              <a:t>list- about the prototype</a:t>
            </a:r>
          </a:p>
          <a:p>
            <a:r>
              <a:rPr lang="en-US" sz="3200" dirty="0" smtClean="0">
                <a:solidFill>
                  <a:srgbClr val="005894"/>
                </a:solidFill>
              </a:rPr>
              <a:t>Most of the concerns were based on the assumption that the Prototype is the final product</a:t>
            </a:r>
            <a:endParaRPr lang="en-US" sz="3200" dirty="0">
              <a:solidFill>
                <a:srgbClr val="005894"/>
              </a:solidFill>
            </a:endParaRPr>
          </a:p>
          <a:p>
            <a:pPr lvl="1"/>
            <a:endParaRPr lang="en-US" sz="2600" dirty="0">
              <a:solidFill>
                <a:srgbClr val="00558F"/>
              </a:solidFill>
            </a:endParaRP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17</a:t>
            </a:fld>
            <a:endParaRPr lang="en-US"/>
          </a:p>
        </p:txBody>
      </p:sp>
    </p:spTree>
    <p:extLst>
      <p:ext uri="{BB962C8B-B14F-4D97-AF65-F5344CB8AC3E}">
        <p14:creationId xmlns:p14="http://schemas.microsoft.com/office/powerpoint/2010/main" val="13859596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Geo-Location </a:t>
            </a:r>
            <a:r>
              <a:rPr lang="en-US" sz="2400" dirty="0" smtClean="0"/>
              <a:t>(Contd.)</a:t>
            </a:r>
            <a:endParaRPr lang="en-GB" sz="2400" dirty="0"/>
          </a:p>
        </p:txBody>
      </p:sp>
      <p:sp>
        <p:nvSpPr>
          <p:cNvPr id="3" name="Content Placeholder 2"/>
          <p:cNvSpPr>
            <a:spLocks noGrp="1"/>
          </p:cNvSpPr>
          <p:nvPr>
            <p:ph idx="1"/>
          </p:nvPr>
        </p:nvSpPr>
        <p:spPr/>
        <p:txBody>
          <a:bodyPr/>
          <a:lstStyle/>
          <a:p>
            <a:endParaRPr lang="en-US" sz="3200" dirty="0" smtClean="0"/>
          </a:p>
          <a:p>
            <a:endParaRPr lang="en-US" sz="3200" dirty="0"/>
          </a:p>
          <a:p>
            <a:r>
              <a:rPr lang="en-US" sz="3200" dirty="0" smtClean="0"/>
              <a:t>In </a:t>
            </a:r>
            <a:r>
              <a:rPr lang="en-US" sz="3200" dirty="0" smtClean="0"/>
              <a:t>the prototype </a:t>
            </a:r>
            <a:r>
              <a:rPr lang="en-US" sz="3200" dirty="0"/>
              <a:t>we </a:t>
            </a:r>
            <a:r>
              <a:rPr lang="en-US" sz="3200" dirty="0" smtClean="0"/>
              <a:t>have added </a:t>
            </a:r>
            <a:r>
              <a:rPr lang="en-US" sz="3200" dirty="0"/>
              <a:t>content language and location </a:t>
            </a:r>
            <a:r>
              <a:rPr lang="en-US" sz="3200" u="sng" dirty="0">
                <a:solidFill>
                  <a:srgbClr val="00558F"/>
                </a:solidFill>
              </a:rPr>
              <a:t>optional</a:t>
            </a:r>
            <a:r>
              <a:rPr lang="en-US" sz="3200" dirty="0"/>
              <a:t> fields to a copy of the test </a:t>
            </a:r>
            <a:r>
              <a:rPr lang="en-US" sz="3200" dirty="0" smtClean="0"/>
              <a:t>database</a:t>
            </a:r>
          </a:p>
          <a:p>
            <a:pPr lvl="1"/>
            <a:endParaRPr lang="en-US" sz="2600" dirty="0" smtClean="0"/>
          </a:p>
          <a:p>
            <a:pPr lvl="1"/>
            <a:r>
              <a:rPr lang="en-US" sz="2600" dirty="0" smtClean="0"/>
              <a:t>We have also </a:t>
            </a:r>
            <a:r>
              <a:rPr lang="en-US" sz="2600" dirty="0"/>
              <a:t>provided helper tools like Geo-Location Finder to traverse hierarchy and a map in </a:t>
            </a:r>
            <a:r>
              <a:rPr lang="en-US" sz="2600" dirty="0" err="1"/>
              <a:t>Webupdates</a:t>
            </a:r>
            <a:r>
              <a:rPr lang="en-US" sz="2600" dirty="0"/>
              <a:t> for easy data entry as well as related API </a:t>
            </a:r>
            <a:r>
              <a:rPr lang="en-US" sz="2600" dirty="0" smtClean="0"/>
              <a:t>methods for automated updates</a:t>
            </a:r>
            <a:endParaRPr lang="en-US" sz="2600" dirty="0"/>
          </a:p>
          <a:p>
            <a:pPr marL="0" indent="0">
              <a:buNone/>
            </a:pPr>
            <a:endParaRPr lang="en-US" sz="3200" dirty="0" smtClean="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18</a:t>
            </a:fld>
            <a:endParaRPr lang="en-US"/>
          </a:p>
        </p:txBody>
      </p:sp>
    </p:spTree>
    <p:extLst>
      <p:ext uri="{BB962C8B-B14F-4D97-AF65-F5344CB8AC3E}">
        <p14:creationId xmlns:p14="http://schemas.microsoft.com/office/powerpoint/2010/main" val="11427832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p:cNvSpPr>
          <p:nvPr/>
        </p:nvSpPr>
        <p:spPr bwMode="auto">
          <a:xfrm>
            <a:off x="812800" y="4140200"/>
            <a:ext cx="5791200" cy="1181100"/>
          </a:xfrm>
          <a:prstGeom prst="rect">
            <a:avLst/>
          </a:prstGeom>
          <a:noFill/>
          <a:ln w="12700">
            <a:noFill/>
            <a:miter lim="800000"/>
            <a:headEnd/>
            <a:tailEnd/>
          </a:ln>
        </p:spPr>
        <p:txBody>
          <a:bodyPr lIns="0" tIns="0" rIns="71076" bIns="0" anchor="ctr">
            <a:prstTxWarp prst="textNoShape">
              <a:avLst/>
            </a:prstTxWarp>
          </a:bodyPr>
          <a:lstStyle/>
          <a:p>
            <a:pPr marL="69850">
              <a:lnSpc>
                <a:spcPct val="120000"/>
              </a:lnSpc>
              <a:spcBef>
                <a:spcPts val="700"/>
              </a:spcBef>
            </a:pPr>
            <a:r>
              <a:rPr lang="en-US" sz="7200">
                <a:solidFill>
                  <a:srgbClr val="005895"/>
                </a:solidFill>
                <a:ea typeface="Helvetica Neue Light" charset="0"/>
                <a:cs typeface="Helvetica Neue Light" charset="0"/>
              </a:rPr>
              <a:t>Questions?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RIPE Database statistics</a:t>
            </a:r>
            <a:endParaRPr lang="en-GB" dirty="0"/>
          </a:p>
        </p:txBody>
      </p:sp>
      <p:sp>
        <p:nvSpPr>
          <p:cNvPr id="3" name="Content Placeholder 2"/>
          <p:cNvSpPr>
            <a:spLocks noGrp="1"/>
          </p:cNvSpPr>
          <p:nvPr>
            <p:ph idx="1"/>
          </p:nvPr>
        </p:nvSpPr>
        <p:spPr>
          <a:xfrm>
            <a:off x="669752" y="1612900"/>
            <a:ext cx="11809312" cy="7162800"/>
          </a:xfrm>
        </p:spPr>
        <p:txBody>
          <a:bodyPr/>
          <a:lstStyle/>
          <a:p>
            <a:endParaRPr lang="en-US" dirty="0" smtClean="0"/>
          </a:p>
          <a:p>
            <a:r>
              <a:rPr lang="en-US" dirty="0" smtClean="0"/>
              <a:t>Operational stats: </a:t>
            </a:r>
            <a:r>
              <a:rPr lang="en-US" dirty="0" smtClean="0">
                <a:hlinkClick r:id="rId3"/>
              </a:rPr>
              <a:t>http://www.ripe.net/info/stats/db/ripedb.html</a:t>
            </a:r>
            <a:endParaRPr lang="en-US" dirty="0" smtClean="0"/>
          </a:p>
          <a:p>
            <a:endParaRPr lang="en-US" dirty="0" smtClean="0"/>
          </a:p>
          <a:p>
            <a:endParaRPr lang="en-US" sz="4000" dirty="0" smtClean="0"/>
          </a:p>
          <a:p>
            <a:endParaRPr lang="en-US" sz="4000" dirty="0" smtClean="0"/>
          </a:p>
          <a:p>
            <a:endParaRPr lang="en-US" sz="4000" dirty="0" smtClean="0"/>
          </a:p>
          <a:p>
            <a:endParaRPr lang="en-US" sz="4000" dirty="0" smtClean="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2</a:t>
            </a:fld>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0400" y="4648200"/>
            <a:ext cx="8991598" cy="30121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rot lat="1500000" lon="299977" rev="0"/>
            </a:camera>
            <a:lightRig rig="threePt" dir="t"/>
          </a:scene3d>
          <a:sp3d/>
        </p:spPr>
      </p:pic>
      <p:sp>
        <p:nvSpPr>
          <p:cNvPr id="6" name="TextBox 5"/>
          <p:cNvSpPr txBox="1"/>
          <p:nvPr/>
        </p:nvSpPr>
        <p:spPr>
          <a:xfrm>
            <a:off x="3941401" y="9430609"/>
            <a:ext cx="184666" cy="738664"/>
          </a:xfrm>
          <a:prstGeom prst="rect">
            <a:avLst/>
          </a:prstGeom>
          <a:noFill/>
        </p:spPr>
        <p:txBody>
          <a:bodyPr wrap="none" rtlCol="0">
            <a:spAutoFit/>
          </a:bodyP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Points</a:t>
            </a:r>
            <a:endParaRPr lang="en-GB" dirty="0"/>
          </a:p>
        </p:txBody>
      </p:sp>
      <p:sp>
        <p:nvSpPr>
          <p:cNvPr id="3" name="Content Placeholder 2"/>
          <p:cNvSpPr>
            <a:spLocks noGrp="1"/>
          </p:cNvSpPr>
          <p:nvPr>
            <p:ph idx="1"/>
          </p:nvPr>
        </p:nvSpPr>
        <p:spPr/>
        <p:txBody>
          <a:bodyPr/>
          <a:lstStyle/>
          <a:p>
            <a:pPr marL="0" indent="0" eaLnBrk="1" hangingPunct="1"/>
            <a:r>
              <a:rPr lang="en-GB" dirty="0" smtClean="0"/>
              <a:t>Denis Walker</a:t>
            </a:r>
          </a:p>
          <a:p>
            <a:pPr marL="0" indent="0" eaLnBrk="1" hangingPunct="1"/>
            <a:r>
              <a:rPr lang="en-GB" dirty="0" smtClean="0"/>
              <a:t>Database Business Analyst, RIPE NCC</a:t>
            </a:r>
          </a:p>
          <a:p>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558F"/>
                </a:solidFill>
              </a:rPr>
              <a:t>Action Points Open List</a:t>
            </a:r>
            <a:endParaRPr lang="en-GB" dirty="0">
              <a:solidFill>
                <a:srgbClr val="00558F"/>
              </a:solidFill>
            </a:endParaRPr>
          </a:p>
        </p:txBody>
      </p:sp>
      <p:sp>
        <p:nvSpPr>
          <p:cNvPr id="3" name="Content Placeholder 2"/>
          <p:cNvSpPr>
            <a:spLocks noGrp="1"/>
          </p:cNvSpPr>
          <p:nvPr>
            <p:ph idx="1"/>
          </p:nvPr>
        </p:nvSpPr>
        <p:spPr/>
        <p:txBody>
          <a:bodyPr/>
          <a:lstStyle/>
          <a:p>
            <a:pPr marL="0" indent="0" algn="ctr">
              <a:buNone/>
            </a:pPr>
            <a:endParaRPr lang="en-US" sz="4000" dirty="0" smtClean="0">
              <a:solidFill>
                <a:srgbClr val="00558F"/>
              </a:solidFill>
            </a:endParaRPr>
          </a:p>
          <a:p>
            <a:pPr marL="0" indent="0" algn="ctr">
              <a:buNone/>
            </a:pPr>
            <a:r>
              <a:rPr lang="en-US" sz="4000" dirty="0" smtClean="0">
                <a:solidFill>
                  <a:srgbClr val="00558F"/>
                </a:solidFill>
              </a:rPr>
              <a:t>Seven action points from RIPE 62</a:t>
            </a:r>
          </a:p>
          <a:p>
            <a:pPr marL="0" indent="0" algn="ctr">
              <a:buNone/>
            </a:pPr>
            <a:endParaRPr lang="en-US" sz="6000" b="1" dirty="0" smtClean="0">
              <a:solidFill>
                <a:srgbClr val="00558F"/>
              </a:solidFill>
            </a:endParaRPr>
          </a:p>
          <a:p>
            <a:pPr marL="0" indent="0" algn="ctr">
              <a:buNone/>
            </a:pPr>
            <a:r>
              <a:rPr lang="en-US" sz="6000" b="1" dirty="0" smtClean="0">
                <a:solidFill>
                  <a:srgbClr val="00558F"/>
                </a:solidFill>
              </a:rPr>
              <a:t>All completed</a:t>
            </a: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solidFill>
                  <a:srgbClr val="00558F"/>
                </a:solidFill>
              </a:rPr>
              <a:pPr>
                <a:defRPr/>
              </a:pPr>
              <a:t>4</a:t>
            </a:fld>
            <a:endParaRPr lang="en-US">
              <a:solidFill>
                <a:srgbClr val="00558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558F"/>
                </a:solidFill>
              </a:rPr>
              <a:t>AP57.2: Cleanup forward domain data</a:t>
            </a:r>
            <a:endParaRPr lang="en-GB" dirty="0">
              <a:solidFill>
                <a:srgbClr val="00558F"/>
              </a:solidFill>
            </a:endParaRPr>
          </a:p>
        </p:txBody>
      </p:sp>
      <p:sp>
        <p:nvSpPr>
          <p:cNvPr id="3" name="Content Placeholder 2"/>
          <p:cNvSpPr>
            <a:spLocks noGrp="1"/>
          </p:cNvSpPr>
          <p:nvPr>
            <p:ph idx="1"/>
          </p:nvPr>
        </p:nvSpPr>
        <p:spPr/>
        <p:txBody>
          <a:bodyPr/>
          <a:lstStyle/>
          <a:p>
            <a:r>
              <a:rPr lang="en-GB" dirty="0" smtClean="0">
                <a:solidFill>
                  <a:srgbClr val="00558F"/>
                </a:solidFill>
              </a:rPr>
              <a:t>Started with forward domain objects in the RIPE Database for 43 </a:t>
            </a:r>
            <a:r>
              <a:rPr lang="en-GB" dirty="0" err="1" smtClean="0">
                <a:solidFill>
                  <a:srgbClr val="00558F"/>
                </a:solidFill>
              </a:rPr>
              <a:t>ccTLDs</a:t>
            </a:r>
            <a:endParaRPr lang="en-GB" dirty="0" smtClean="0">
              <a:solidFill>
                <a:srgbClr val="00558F"/>
              </a:solidFill>
            </a:endParaRPr>
          </a:p>
          <a:p>
            <a:r>
              <a:rPr lang="en-GB" dirty="0" smtClean="0">
                <a:solidFill>
                  <a:srgbClr val="00558F"/>
                </a:solidFill>
              </a:rPr>
              <a:t>41 deleted – TLD object with all sub-domains</a:t>
            </a: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solidFill>
                  <a:srgbClr val="00558F"/>
                </a:solidFill>
              </a:rPr>
              <a:pPr>
                <a:defRPr/>
              </a:pPr>
              <a:t>5</a:t>
            </a:fld>
            <a:endParaRPr lang="en-US">
              <a:solidFill>
                <a:srgbClr val="00558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254000"/>
            <a:ext cx="11760200" cy="1094408"/>
          </a:xfrm>
        </p:spPr>
        <p:txBody>
          <a:bodyPr/>
          <a:lstStyle/>
          <a:p>
            <a:r>
              <a:rPr lang="en-US" dirty="0" smtClean="0">
                <a:solidFill>
                  <a:srgbClr val="00558F"/>
                </a:solidFill>
              </a:rPr>
              <a:t>AP62.2: </a:t>
            </a:r>
            <a:r>
              <a:rPr lang="en-US" sz="5400" dirty="0" smtClean="0">
                <a:solidFill>
                  <a:srgbClr val="00558F"/>
                </a:solidFill>
              </a:rPr>
              <a:t>Review </a:t>
            </a:r>
            <a:r>
              <a:rPr lang="en-US" sz="5400" b="1" dirty="0" smtClean="0">
                <a:solidFill>
                  <a:srgbClr val="00558F"/>
                </a:solidFill>
              </a:rPr>
              <a:t>domain</a:t>
            </a:r>
            <a:r>
              <a:rPr lang="en-US" sz="5400" dirty="0" smtClean="0">
                <a:solidFill>
                  <a:srgbClr val="00558F"/>
                </a:solidFill>
              </a:rPr>
              <a:t> attributes</a:t>
            </a:r>
            <a:endParaRPr lang="en-US" dirty="0" smtClean="0">
              <a:solidFill>
                <a:srgbClr val="00558F"/>
              </a:solidFill>
            </a:endParaRPr>
          </a:p>
        </p:txBody>
      </p:sp>
      <p:sp>
        <p:nvSpPr>
          <p:cNvPr id="3" name="Content Placeholder 2"/>
          <p:cNvSpPr>
            <a:spLocks noGrp="1"/>
          </p:cNvSpPr>
          <p:nvPr>
            <p:ph idx="1"/>
          </p:nvPr>
        </p:nvSpPr>
        <p:spPr>
          <a:xfrm>
            <a:off x="525736" y="1612900"/>
            <a:ext cx="12241360" cy="7162800"/>
          </a:xfrm>
        </p:spPr>
        <p:txBody>
          <a:bodyPr/>
          <a:lstStyle/>
          <a:p>
            <a:r>
              <a:rPr lang="en-US" dirty="0" smtClean="0">
                <a:solidFill>
                  <a:srgbClr val="00558F"/>
                </a:solidFill>
              </a:rPr>
              <a:t>Review sent to DB &amp; DNS WG lists</a:t>
            </a:r>
          </a:p>
          <a:p>
            <a:pPr marL="0" indent="0" algn="ctr">
              <a:buNone/>
            </a:pPr>
            <a:r>
              <a:rPr lang="en-US" sz="2800" dirty="0" smtClean="0">
                <a:solidFill>
                  <a:srgbClr val="00558F"/>
                </a:solidFill>
                <a:hlinkClick r:id="rId3"/>
              </a:rPr>
              <a:t>http</a:t>
            </a:r>
            <a:r>
              <a:rPr lang="en-US" sz="2800" dirty="0">
                <a:solidFill>
                  <a:srgbClr val="00558F"/>
                </a:solidFill>
                <a:hlinkClick r:id="rId3"/>
              </a:rPr>
              <a:t>://www.ripe.net/ripe/mail/archives/db-wg/2011-July/001940.html</a:t>
            </a:r>
            <a:endParaRPr lang="en-US" sz="2800" dirty="0" smtClean="0">
              <a:solidFill>
                <a:srgbClr val="00558F"/>
              </a:solidFill>
            </a:endParaRPr>
          </a:p>
          <a:p>
            <a:r>
              <a:rPr lang="en-US" dirty="0" smtClean="0">
                <a:solidFill>
                  <a:srgbClr val="00558F"/>
                </a:solidFill>
              </a:rPr>
              <a:t>Proposed to drop redundant attributes</a:t>
            </a:r>
          </a:p>
          <a:p>
            <a:pPr marL="0" indent="0">
              <a:buNone/>
            </a:pPr>
            <a:endParaRPr lang="en-US" sz="3600" dirty="0" smtClean="0">
              <a:solidFill>
                <a:srgbClr val="00558F"/>
              </a:solidFill>
            </a:endParaRP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AP62.3: TLS query service</a:t>
            </a:r>
          </a:p>
        </p:txBody>
      </p:sp>
      <p:sp>
        <p:nvSpPr>
          <p:cNvPr id="3" name="Content Placeholder 2"/>
          <p:cNvSpPr>
            <a:spLocks noGrp="1"/>
          </p:cNvSpPr>
          <p:nvPr>
            <p:ph idx="1"/>
          </p:nvPr>
        </p:nvSpPr>
        <p:spPr/>
        <p:txBody>
          <a:bodyPr/>
          <a:lstStyle/>
          <a:p>
            <a:r>
              <a:rPr lang="en-US" dirty="0" smtClean="0">
                <a:solidFill>
                  <a:srgbClr val="00558F"/>
                </a:solidFill>
              </a:rPr>
              <a:t>Prototype deployed in June</a:t>
            </a:r>
            <a:endParaRPr lang="en-GB" dirty="0">
              <a:solidFill>
                <a:srgbClr val="00558F"/>
              </a:solidFill>
            </a:endParaRPr>
          </a:p>
          <a:p>
            <a:r>
              <a:rPr lang="en-US" sz="4000" dirty="0" err="1">
                <a:solidFill>
                  <a:srgbClr val="00558F"/>
                </a:solidFill>
              </a:rPr>
              <a:t>openssl</a:t>
            </a:r>
            <a:r>
              <a:rPr lang="en-US" sz="4000" dirty="0">
                <a:solidFill>
                  <a:srgbClr val="00558F"/>
                </a:solidFill>
              </a:rPr>
              <a:t> </a:t>
            </a:r>
            <a:r>
              <a:rPr lang="en-US" sz="4000" dirty="0" err="1" smtClean="0">
                <a:solidFill>
                  <a:srgbClr val="00558F"/>
                </a:solidFill>
              </a:rPr>
              <a:t>s_client</a:t>
            </a:r>
            <a:r>
              <a:rPr lang="en-US" sz="4000" dirty="0" smtClean="0">
                <a:solidFill>
                  <a:srgbClr val="00558F"/>
                </a:solidFill>
              </a:rPr>
              <a:t> </a:t>
            </a:r>
            <a:r>
              <a:rPr lang="en-US" sz="4000" dirty="0">
                <a:solidFill>
                  <a:srgbClr val="00558F"/>
                </a:solidFill>
              </a:rPr>
              <a:t>-connect </a:t>
            </a:r>
            <a:r>
              <a:rPr lang="en-US" sz="4000" dirty="0" smtClean="0">
                <a:solidFill>
                  <a:srgbClr val="00558F"/>
                </a:solidFill>
              </a:rPr>
              <a:t>whois-tls.db.ripe.net:43</a:t>
            </a:r>
          </a:p>
          <a:p>
            <a:r>
              <a:rPr lang="en-US" sz="4000" dirty="0" smtClean="0">
                <a:solidFill>
                  <a:srgbClr val="00558F"/>
                </a:solidFill>
              </a:rPr>
              <a:t>HTTPS access using the RIPE Database Query API is another option</a:t>
            </a: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AP62.4: </a:t>
            </a:r>
            <a:r>
              <a:rPr lang="en-US" sz="4400" dirty="0" smtClean="0"/>
              <a:t>statistics </a:t>
            </a:r>
            <a:r>
              <a:rPr lang="en-US" sz="4400" dirty="0"/>
              <a:t>on password </a:t>
            </a:r>
            <a:r>
              <a:rPr lang="en-US" sz="4400" dirty="0" err="1"/>
              <a:t>vs</a:t>
            </a:r>
            <a:r>
              <a:rPr lang="en-US" sz="4400" dirty="0"/>
              <a:t> PGP</a:t>
            </a:r>
          </a:p>
        </p:txBody>
      </p:sp>
      <p:sp>
        <p:nvSpPr>
          <p:cNvPr id="3" name="Content Placeholder 2"/>
          <p:cNvSpPr>
            <a:spLocks noGrp="1"/>
          </p:cNvSpPr>
          <p:nvPr>
            <p:ph idx="1"/>
          </p:nvPr>
        </p:nvSpPr>
        <p:spPr/>
        <p:txBody>
          <a:bodyPr/>
          <a:lstStyle/>
          <a:p>
            <a:r>
              <a:rPr lang="en-GB" dirty="0" smtClean="0">
                <a:solidFill>
                  <a:srgbClr val="00558F"/>
                </a:solidFill>
              </a:rPr>
              <a:t>Reports and discussions on DB WG mailing list</a:t>
            </a:r>
          </a:p>
          <a:p>
            <a:r>
              <a:rPr lang="en-GB" dirty="0" smtClean="0">
                <a:solidFill>
                  <a:srgbClr val="00558F"/>
                </a:solidFill>
              </a:rPr>
              <a:t>Bottom line:</a:t>
            </a:r>
          </a:p>
          <a:p>
            <a:pPr>
              <a:buFont typeface="Wingdings" pitchFamily="2" charset="2"/>
              <a:buChar char="Ø"/>
            </a:pPr>
            <a:r>
              <a:rPr lang="en-GB" dirty="0" smtClean="0">
                <a:solidFill>
                  <a:srgbClr val="00558F"/>
                </a:solidFill>
              </a:rPr>
              <a:t>86% of MNTNERs </a:t>
            </a:r>
            <a:r>
              <a:rPr lang="en-GB" u="sng" dirty="0" smtClean="0">
                <a:solidFill>
                  <a:srgbClr val="00558F"/>
                </a:solidFill>
              </a:rPr>
              <a:t>only</a:t>
            </a:r>
            <a:r>
              <a:rPr lang="en-GB" dirty="0" smtClean="0">
                <a:solidFill>
                  <a:srgbClr val="00558F"/>
                </a:solidFill>
              </a:rPr>
              <a:t> have MD5 password</a:t>
            </a:r>
          </a:p>
          <a:p>
            <a:pPr>
              <a:buFont typeface="Wingdings" pitchFamily="2" charset="2"/>
              <a:buChar char="Ø"/>
            </a:pPr>
            <a:r>
              <a:rPr lang="en-GB" dirty="0" smtClean="0">
                <a:solidFill>
                  <a:srgbClr val="00558F"/>
                </a:solidFill>
              </a:rPr>
              <a:t>99.15% of IPv4 assigned address space was created using </a:t>
            </a:r>
            <a:r>
              <a:rPr lang="en-GB" dirty="0" err="1" smtClean="0">
                <a:solidFill>
                  <a:srgbClr val="00558F"/>
                </a:solidFill>
              </a:rPr>
              <a:t>mnt</a:t>
            </a:r>
            <a:r>
              <a:rPr lang="en-GB" dirty="0" smtClean="0">
                <a:solidFill>
                  <a:srgbClr val="00558F"/>
                </a:solidFill>
              </a:rPr>
              <a:t>-lower in RIPE allocations containing a password</a:t>
            </a:r>
          </a:p>
          <a:p>
            <a:pPr marL="0" indent="0">
              <a:buNone/>
            </a:pPr>
            <a:r>
              <a:rPr lang="en-GB" dirty="0" smtClean="0">
                <a:solidFill>
                  <a:srgbClr val="00558F"/>
                </a:solidFill>
              </a:rPr>
              <a:t/>
            </a:r>
            <a:br>
              <a:rPr lang="en-GB" dirty="0" smtClean="0">
                <a:solidFill>
                  <a:srgbClr val="00558F"/>
                </a:solidFill>
              </a:rPr>
            </a:br>
            <a:endParaRPr lang="en-GB" dirty="0">
              <a:solidFill>
                <a:srgbClr val="00558F"/>
              </a:solidFill>
            </a:endParaRPr>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AP62.5 Dash notation in reverse DOMAIN</a:t>
            </a:r>
            <a:endParaRPr lang="en-US" sz="4400" dirty="0"/>
          </a:p>
        </p:txBody>
      </p:sp>
      <p:sp>
        <p:nvSpPr>
          <p:cNvPr id="3" name="Content Placeholder 2"/>
          <p:cNvSpPr>
            <a:spLocks noGrp="1"/>
          </p:cNvSpPr>
          <p:nvPr>
            <p:ph idx="1"/>
          </p:nvPr>
        </p:nvSpPr>
        <p:spPr/>
        <p:txBody>
          <a:bodyPr/>
          <a:lstStyle/>
          <a:p>
            <a:r>
              <a:rPr lang="en-US" dirty="0" smtClean="0"/>
              <a:t>Proposal sent to DB WG mailing </a:t>
            </a:r>
            <a:r>
              <a:rPr lang="en-US" dirty="0" smtClean="0"/>
              <a:t>list</a:t>
            </a:r>
          </a:p>
          <a:p>
            <a:pPr marL="0" indent="0" algn="ctr">
              <a:buNone/>
            </a:pPr>
            <a:r>
              <a:rPr lang="en-US" sz="2800" dirty="0" smtClean="0">
                <a:hlinkClick r:id="rId3"/>
              </a:rPr>
              <a:t>http</a:t>
            </a:r>
            <a:r>
              <a:rPr lang="en-US" sz="2800" dirty="0">
                <a:hlinkClick r:id="rId3"/>
              </a:rPr>
              <a:t>://</a:t>
            </a:r>
            <a:r>
              <a:rPr lang="en-US" sz="2800" dirty="0" smtClean="0">
                <a:hlinkClick r:id="rId3"/>
              </a:rPr>
              <a:t>www.ripe.net/ripe/mail/archives/db-wg/2011-April/001854.html</a:t>
            </a:r>
            <a:endParaRPr lang="en-US" sz="2800" dirty="0" smtClean="0"/>
          </a:p>
          <a:p>
            <a:r>
              <a:rPr lang="en-US" dirty="0" smtClean="0"/>
              <a:t>This has been implemented</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A212BD56-C895-944F-8022-901F9EF732ED}" type="slidenum">
              <a:rPr lang="en-US" smtClean="0"/>
              <a:pPr>
                <a:defRPr/>
              </a:pPr>
              <a:t>9</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Subtitle">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Question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Question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10293</TotalTime>
  <Pages>0</Pages>
  <Words>1898</Words>
  <Characters>0</Characters>
  <Application>Microsoft Macintosh PowerPoint</Application>
  <PresentationFormat>Custom</PresentationFormat>
  <Lines>0</Lines>
  <Paragraphs>175</Paragraphs>
  <Slides>19</Slides>
  <Notes>17</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Title &amp; Subtitle</vt:lpstr>
      <vt:lpstr>Title &amp; Bullets</vt:lpstr>
      <vt:lpstr>Questions</vt:lpstr>
      <vt:lpstr>Database Update</vt:lpstr>
      <vt:lpstr>RIPE Database statistics</vt:lpstr>
      <vt:lpstr>Action Points</vt:lpstr>
      <vt:lpstr>Action Points Open List</vt:lpstr>
      <vt:lpstr>AP57.2: Cleanup forward domain data</vt:lpstr>
      <vt:lpstr>AP62.2: Review domain attributes</vt:lpstr>
      <vt:lpstr>AP62.3: TLS query service</vt:lpstr>
      <vt:lpstr>AP62.4: statistics on password vs PGP</vt:lpstr>
      <vt:lpstr>AP62.5 Dash notation in reverse DOMAIN</vt:lpstr>
      <vt:lpstr>AP 2007-01</vt:lpstr>
      <vt:lpstr>AP62.1: Geolocation prototype</vt:lpstr>
      <vt:lpstr>Projects</vt:lpstr>
      <vt:lpstr>Improvements in database infrastructure</vt:lpstr>
      <vt:lpstr>Deployed services</vt:lpstr>
      <vt:lpstr>Work in Progress</vt:lpstr>
      <vt:lpstr>Geo-Location</vt:lpstr>
      <vt:lpstr>Geo-Location (Contd.)</vt:lpstr>
      <vt:lpstr>Geo-Location (Contd.)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Denis Walker</dc:creator>
  <cp:lastModifiedBy>Kaveh Ranjbar</cp:lastModifiedBy>
  <cp:revision>245</cp:revision>
  <cp:lastPrinted>2011-04-27T13:00:44Z</cp:lastPrinted>
  <dcterms:created xsi:type="dcterms:W3CDTF">2011-04-29T11:27:46Z</dcterms:created>
  <dcterms:modified xsi:type="dcterms:W3CDTF">2011-11-03T08:59:54Z</dcterms:modified>
</cp:coreProperties>
</file>