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3"/>
  </p:notesMasterIdLst>
  <p:sldIdLst>
    <p:sldId id="278" r:id="rId2"/>
    <p:sldId id="274" r:id="rId3"/>
    <p:sldId id="314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277" r:id="rId12"/>
  </p:sldIdLst>
  <p:sldSz cx="9144000" cy="6858000" type="screen4x3"/>
  <p:notesSz cx="7086600" cy="102219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Arial" charset="0"/>
      </a:defRPr>
    </a:lvl1pPr>
    <a:lvl2pPr marL="4572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Arial" charset="0"/>
      </a:defRPr>
    </a:lvl2pPr>
    <a:lvl3pPr marL="9144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Arial" charset="0"/>
      </a:defRPr>
    </a:lvl3pPr>
    <a:lvl4pPr marL="13716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Arial" charset="0"/>
      </a:defRPr>
    </a:lvl4pPr>
    <a:lvl5pPr marL="1828800" algn="l" defTabSz="449263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D01"/>
    <a:srgbClr val="FAC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281" autoAdjust="0"/>
  </p:normalViewPr>
  <p:slideViewPr>
    <p:cSldViewPr>
      <p:cViewPr>
        <p:scale>
          <a:sx n="119" d="100"/>
          <a:sy n="119" d="100"/>
        </p:scale>
        <p:origin x="-774" y="7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1"/>
          <p:cNvSpPr>
            <a:spLocks noChangeArrowheads="1"/>
          </p:cNvSpPr>
          <p:nvPr/>
        </p:nvSpPr>
        <p:spPr bwMode="auto">
          <a:xfrm>
            <a:off x="0" y="0"/>
            <a:ext cx="7086600" cy="102219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>
              <a:ea typeface="Arial" charset="0"/>
            </a:endParaRPr>
          </a:p>
        </p:txBody>
      </p:sp>
      <p:sp>
        <p:nvSpPr>
          <p:cNvPr id="9219" name="AutoShape 2"/>
          <p:cNvSpPr>
            <a:spLocks noChangeArrowheads="1"/>
          </p:cNvSpPr>
          <p:nvPr/>
        </p:nvSpPr>
        <p:spPr bwMode="auto">
          <a:xfrm>
            <a:off x="0" y="0"/>
            <a:ext cx="7086600" cy="102219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>
              <a:ea typeface="Arial" charset="0"/>
            </a:endParaRPr>
          </a:p>
        </p:txBody>
      </p:sp>
      <p:sp>
        <p:nvSpPr>
          <p:cNvPr id="9220" name="AutoShape 3"/>
          <p:cNvSpPr>
            <a:spLocks noChangeArrowheads="1"/>
          </p:cNvSpPr>
          <p:nvPr/>
        </p:nvSpPr>
        <p:spPr bwMode="auto">
          <a:xfrm>
            <a:off x="0" y="0"/>
            <a:ext cx="7086600" cy="102219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>
              <a:ea typeface="Arial" charset="0"/>
            </a:endParaRPr>
          </a:p>
        </p:txBody>
      </p:sp>
      <p:sp>
        <p:nvSpPr>
          <p:cNvPr id="9221" name="AutoShape 4"/>
          <p:cNvSpPr>
            <a:spLocks noChangeArrowheads="1"/>
          </p:cNvSpPr>
          <p:nvPr/>
        </p:nvSpPr>
        <p:spPr bwMode="auto">
          <a:xfrm>
            <a:off x="0" y="0"/>
            <a:ext cx="7086600" cy="102219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de-DE">
              <a:ea typeface="Arial" charset="0"/>
            </a:endParaRPr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>
            <a:off x="0" y="0"/>
            <a:ext cx="3070225" cy="512763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/>
          <a:lstStyle>
            <a:lvl1pPr eaLnBrk="0" hangingPunct="0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de-DE" smtClean="0"/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>
            <a:off x="4016375" y="0"/>
            <a:ext cx="3070225" cy="512763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/>
          <a:lstStyle>
            <a:lvl1pPr eaLnBrk="0" hangingPunct="0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de-DE" smtClean="0"/>
          </a:p>
        </p:txBody>
      </p:sp>
      <p:sp>
        <p:nvSpPr>
          <p:cNvPr id="6152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89013" y="766763"/>
            <a:ext cx="5102225" cy="3827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6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944563" y="4856163"/>
            <a:ext cx="5268912" cy="4597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10250" name="Text Box 9"/>
          <p:cNvSpPr txBox="1">
            <a:spLocks noChangeArrowheads="1"/>
          </p:cNvSpPr>
          <p:nvPr/>
        </p:nvSpPr>
        <p:spPr bwMode="auto">
          <a:xfrm>
            <a:off x="0" y="9709150"/>
            <a:ext cx="3070225" cy="512763"/>
          </a:xfrm>
          <a:prstGeom prst="rect">
            <a:avLst/>
          </a:prstGeom>
          <a:noFill/>
          <a:ln>
            <a:noFill/>
          </a:ln>
          <a:extLst/>
        </p:spPr>
        <p:txBody>
          <a:bodyPr wrap="none" anchor="ctr"/>
          <a:lstStyle>
            <a:lvl1pPr eaLnBrk="0" hangingPunct="0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5pPr>
            <a:lvl6pPr marL="25146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6pPr>
            <a:lvl7pPr marL="29718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7pPr>
            <a:lvl8pPr marL="34290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8pPr>
            <a:lvl9pPr marL="3886200" indent="-228600" defTabSz="449263" eaLnBrk="0" fontAlgn="base" hangingPunct="0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 sz="24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de-DE" smtClean="0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4016375" y="9709150"/>
            <a:ext cx="3063875" cy="511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9000" tIns="49680" rIns="99000" bIns="4968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>
                <a:srgbClr val="000000"/>
              </a:buClr>
              <a:buSzPct val="100000"/>
              <a:buFont typeface="Times New Roman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82E65DED-895E-45C8-9CA7-585F1B2A9E28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91699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37931725" indent="-37474525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imes New Roman" charset="0"/>
            </a:endParaRP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28B624F-167D-47A9-8CC4-33B626D70062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imes New Roman" charset="0"/>
            </a:endParaRPr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F49E60A-BB2C-4324-8BA1-C2D77BB95CE9}" type="slidenum">
              <a:rPr lang="en-GB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DE-CIX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network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layout</a:t>
            </a:r>
            <a:r>
              <a:rPr lang="de-DE" baseline="0" dirty="0" smtClean="0"/>
              <a:t>. DE-CIX </a:t>
            </a:r>
            <a:r>
              <a:rPr lang="de-DE" baseline="0" dirty="0" err="1" smtClean="0"/>
              <a:t>uses</a:t>
            </a:r>
            <a:r>
              <a:rPr lang="de-DE" baseline="0" dirty="0" smtClean="0"/>
              <a:t> 80.81.192.0/22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network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once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quite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some</a:t>
            </a:r>
            <a:r>
              <a:rPr lang="de-DE" baseline="0" dirty="0" smtClean="0"/>
              <a:t> time </a:t>
            </a:r>
            <a:r>
              <a:rPr lang="de-DE" baseline="0" dirty="0" err="1" smtClean="0"/>
              <a:t>ago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used</a:t>
            </a:r>
            <a:r>
              <a:rPr lang="de-DE" baseline="0" dirty="0" smtClean="0"/>
              <a:t> 80.81.192.0</a:t>
            </a:r>
          </a:p>
          <a:p>
            <a:r>
              <a:rPr lang="de-DE" baseline="0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couple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hosts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here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from</a:t>
            </a:r>
            <a:r>
              <a:rPr lang="de-DE" baseline="0" dirty="0" smtClean="0"/>
              <a:t> all /24s </a:t>
            </a:r>
            <a:r>
              <a:rPr lang="de-DE" baseline="0" dirty="0" err="1" smtClean="0"/>
              <a:t>within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network</a:t>
            </a:r>
            <a:r>
              <a:rPr lang="de-DE" baseline="0" dirty="0" smtClean="0"/>
              <a:t>.</a:t>
            </a:r>
          </a:p>
          <a:p>
            <a:r>
              <a:rPr lang="de-DE" baseline="0" dirty="0" err="1" smtClean="0"/>
              <a:t>Their</a:t>
            </a:r>
            <a:r>
              <a:rPr lang="de-DE" baseline="0" dirty="0" smtClean="0"/>
              <a:t> IP </a:t>
            </a:r>
            <a:r>
              <a:rPr lang="de-DE" baseline="0" dirty="0" err="1" smtClean="0"/>
              <a:t>address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not </a:t>
            </a:r>
            <a:r>
              <a:rPr lang="de-DE" baseline="0" dirty="0" err="1" smtClean="0"/>
              <a:t>really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imporant</a:t>
            </a:r>
            <a:r>
              <a:rPr lang="de-DE" baseline="0" dirty="0" smtClean="0"/>
              <a:t>, so A B C D E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last part.</a:t>
            </a:r>
          </a:p>
          <a:p>
            <a:r>
              <a:rPr lang="de-DE" baseline="0" dirty="0" smtClean="0"/>
              <a:t>The </a:t>
            </a:r>
            <a:r>
              <a:rPr lang="de-DE" baseline="0" dirty="0" err="1" smtClean="0"/>
              <a:t>third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digit</a:t>
            </a:r>
            <a:r>
              <a:rPr lang="de-DE" baseline="0" dirty="0" smtClean="0"/>
              <a:t> (192, 193, 194, 195) </a:t>
            </a:r>
            <a:r>
              <a:rPr lang="de-DE" baseline="0" dirty="0" err="1" smtClean="0"/>
              <a:t>they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using</a:t>
            </a:r>
            <a:r>
              <a:rPr lang="de-DE" baseline="0" dirty="0" smtClean="0"/>
              <a:t> *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* </a:t>
            </a:r>
            <a:r>
              <a:rPr lang="de-DE" baseline="0" dirty="0" err="1" smtClean="0"/>
              <a:t>important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82E65DED-895E-45C8-9CA7-585F1B2A9E28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736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Somebody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announced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part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network</a:t>
            </a:r>
            <a:r>
              <a:rPr lang="de-DE" baseline="0" dirty="0" smtClean="0"/>
              <a:t> (80.81.192.0/23) in global BGP</a:t>
            </a:r>
          </a:p>
          <a:p>
            <a:r>
              <a:rPr lang="de-DE" baseline="0" dirty="0" smtClean="0"/>
              <a:t>This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bad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enough</a:t>
            </a:r>
            <a:endParaRPr lang="de-DE" baseline="0" dirty="0" smtClean="0"/>
          </a:p>
          <a:p>
            <a:r>
              <a:rPr lang="de-DE" baseline="0" dirty="0" err="1" smtClean="0"/>
              <a:t>Quite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number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our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customers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did</a:t>
            </a:r>
            <a:r>
              <a:rPr lang="de-DE" baseline="0" dirty="0" smtClean="0"/>
              <a:t> not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 proper BGP </a:t>
            </a:r>
            <a:r>
              <a:rPr lang="de-DE" baseline="0" dirty="0" err="1" smtClean="0"/>
              <a:t>ingress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filters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accepted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announcement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82E65DED-895E-45C8-9CA7-585F1B2A9E28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278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two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routers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accepted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announcement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one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had</a:t>
            </a:r>
            <a:r>
              <a:rPr lang="de-DE" baseline="0" dirty="0" smtClean="0"/>
              <a:t> proper </a:t>
            </a:r>
            <a:r>
              <a:rPr lang="de-DE" baseline="0" dirty="0" err="1" smtClean="0"/>
              <a:t>filters</a:t>
            </a:r>
            <a:r>
              <a:rPr lang="de-DE" baseline="0" dirty="0" smtClean="0"/>
              <a:t>.</a:t>
            </a:r>
          </a:p>
          <a:p>
            <a:r>
              <a:rPr lang="de-DE" baseline="0" dirty="0" err="1" smtClean="0"/>
              <a:t>You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should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deny</a:t>
            </a:r>
            <a:r>
              <a:rPr lang="de-DE" baseline="0" dirty="0" smtClean="0"/>
              <a:t> BGP </a:t>
            </a:r>
            <a:r>
              <a:rPr lang="de-DE" baseline="0" dirty="0" err="1" smtClean="0"/>
              <a:t>routes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80.81.192.0/22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*all </a:t>
            </a:r>
            <a:r>
              <a:rPr lang="de-DE" baseline="0" dirty="0" err="1" smtClean="0"/>
              <a:t>smaller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subsets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*</a:t>
            </a:r>
          </a:p>
          <a:p>
            <a:endParaRPr lang="de-DE" baseline="0" dirty="0" smtClean="0"/>
          </a:p>
          <a:p>
            <a:r>
              <a:rPr lang="de-DE" baseline="0" dirty="0" err="1" smtClean="0"/>
              <a:t>Those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routers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who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accepted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announcement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now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more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specific</a:t>
            </a:r>
            <a:r>
              <a:rPr lang="de-DE" baseline="0" dirty="0" smtClean="0"/>
              <a:t> route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all </a:t>
            </a:r>
            <a:r>
              <a:rPr lang="de-DE" baseline="0" dirty="0" err="1" smtClean="0"/>
              <a:t>hosts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within</a:t>
            </a:r>
            <a:r>
              <a:rPr lang="de-DE" baseline="0" dirty="0" smtClean="0"/>
              <a:t> 80.81.192.0/23 in </a:t>
            </a:r>
            <a:r>
              <a:rPr lang="de-DE" baseline="0" dirty="0" err="1" smtClean="0"/>
              <a:t>their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routing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table</a:t>
            </a:r>
            <a:r>
              <a:rPr lang="de-DE" baseline="0" dirty="0" smtClean="0"/>
              <a:t>.</a:t>
            </a:r>
          </a:p>
          <a:p>
            <a:r>
              <a:rPr lang="de-DE" baseline="0" dirty="0" smtClean="0"/>
              <a:t>This </a:t>
            </a:r>
            <a:r>
              <a:rPr lang="de-DE" baseline="0" dirty="0" err="1" smtClean="0"/>
              <a:t>allone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would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disrupt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traffic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from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hosts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within</a:t>
            </a:r>
            <a:r>
              <a:rPr lang="de-DE" baseline="0" dirty="0" smtClean="0"/>
              <a:t> 80.81.192.0/23</a:t>
            </a:r>
          </a:p>
          <a:p>
            <a:r>
              <a:rPr lang="de-DE" baseline="0" dirty="0" err="1" smtClean="0"/>
              <a:t>It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does</a:t>
            </a:r>
            <a:r>
              <a:rPr lang="de-DE" baseline="0" dirty="0" smtClean="0"/>
              <a:t> not matter </a:t>
            </a:r>
            <a:r>
              <a:rPr lang="de-DE" baseline="0" dirty="0" err="1" smtClean="0"/>
              <a:t>that</a:t>
            </a:r>
            <a:r>
              <a:rPr lang="de-DE" baseline="0" dirty="0" smtClean="0"/>
              <a:t> 80.81.192.0/22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directly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connected</a:t>
            </a:r>
            <a:r>
              <a:rPr lang="de-DE" baseline="0" dirty="0" smtClean="0"/>
              <a:t> – </a:t>
            </a:r>
            <a:r>
              <a:rPr lang="de-DE" baseline="0" dirty="0" err="1" smtClean="0"/>
              <a:t>more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specific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wins</a:t>
            </a:r>
            <a:r>
              <a:rPr lang="de-DE" baseline="0" dirty="0" smtClean="0"/>
              <a:t>.</a:t>
            </a:r>
          </a:p>
          <a:p>
            <a:endParaRPr lang="de-DE" baseline="0" dirty="0" smtClean="0"/>
          </a:p>
          <a:p>
            <a:r>
              <a:rPr lang="de-DE" baseline="0" dirty="0" err="1" smtClean="0"/>
              <a:t>Obviously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only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works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host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which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not </a:t>
            </a:r>
            <a:r>
              <a:rPr lang="de-DE" baseline="0" dirty="0" err="1" smtClean="0"/>
              <a:t>within</a:t>
            </a:r>
            <a:r>
              <a:rPr lang="de-DE" baseline="0" dirty="0" smtClean="0"/>
              <a:t> 80.81.192.0/23 </a:t>
            </a:r>
            <a:r>
              <a:rPr lang="de-DE" baseline="0" dirty="0" err="1" smtClean="0"/>
              <a:t>itself</a:t>
            </a:r>
            <a:r>
              <a:rPr lang="de-DE" baseline="0" dirty="0" smtClean="0"/>
              <a:t> (?)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82E65DED-895E-45C8-9CA7-585F1B2A9E2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798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see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happens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when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host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sends</a:t>
            </a:r>
            <a:r>
              <a:rPr lang="de-DE" baseline="0" dirty="0" smtClean="0"/>
              <a:t> an ARP </a:t>
            </a:r>
            <a:r>
              <a:rPr lang="de-DE" baseline="0" dirty="0" err="1" smtClean="0"/>
              <a:t>request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anything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within</a:t>
            </a:r>
            <a:r>
              <a:rPr lang="de-DE" baseline="0" dirty="0" smtClean="0"/>
              <a:t> 80.81.192.0/23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82E65DED-895E-45C8-9CA7-585F1B2A9E28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9875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Routers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without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proxy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arp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silent</a:t>
            </a:r>
            <a:r>
              <a:rPr lang="de-DE" baseline="0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82E65DED-895E-45C8-9CA7-585F1B2A9E28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6247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But </a:t>
            </a:r>
            <a:r>
              <a:rPr lang="de-DE" dirty="0" err="1" smtClean="0"/>
              <a:t>routers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proxy-</a:t>
            </a:r>
            <a:r>
              <a:rPr lang="de-DE" dirty="0" err="1" smtClean="0"/>
              <a:t>arp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enabled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want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helpful</a:t>
            </a:r>
            <a:r>
              <a:rPr lang="de-DE" baseline="0" dirty="0" smtClean="0"/>
              <a:t>:</a:t>
            </a:r>
          </a:p>
          <a:p>
            <a:endParaRPr lang="de-DE" baseline="0" dirty="0" smtClean="0"/>
          </a:p>
          <a:p>
            <a:r>
              <a:rPr lang="de-DE" baseline="0" dirty="0" smtClean="0"/>
              <a:t>Yes – I </a:t>
            </a:r>
            <a:r>
              <a:rPr lang="de-DE" baseline="0" dirty="0" err="1" smtClean="0"/>
              <a:t>know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where</a:t>
            </a:r>
            <a:r>
              <a:rPr lang="de-DE" baseline="0" dirty="0" smtClean="0"/>
              <a:t> 80.81.192.1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– I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more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specific</a:t>
            </a:r>
            <a:r>
              <a:rPr lang="de-DE" baseline="0" dirty="0" smtClean="0"/>
              <a:t> route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pointing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one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interfaces</a:t>
            </a:r>
            <a:r>
              <a:rPr lang="de-DE" baseline="0" dirty="0" smtClean="0"/>
              <a:t>.</a:t>
            </a:r>
          </a:p>
          <a:p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since</a:t>
            </a:r>
            <a:r>
              <a:rPr lang="de-DE" baseline="0" dirty="0" smtClean="0"/>
              <a:t> I do proxy-</a:t>
            </a:r>
            <a:r>
              <a:rPr lang="de-DE" baseline="0" dirty="0" err="1" smtClean="0"/>
              <a:t>arp</a:t>
            </a:r>
            <a:r>
              <a:rPr lang="de-DE" baseline="0" dirty="0" smtClean="0"/>
              <a:t> I </a:t>
            </a:r>
            <a:r>
              <a:rPr lang="de-DE" baseline="0" dirty="0" err="1" smtClean="0"/>
              <a:t>need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tell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anybody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asking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it</a:t>
            </a:r>
            <a:r>
              <a:rPr lang="de-DE" baseline="0" dirty="0" smtClean="0"/>
              <a:t> on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directly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connected</a:t>
            </a:r>
            <a:r>
              <a:rPr lang="de-DE" baseline="0" smtClean="0"/>
              <a:t> Ethernet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82E65DED-895E-45C8-9CA7-585F1B2A9E2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8652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Send</a:t>
            </a:r>
            <a:r>
              <a:rPr lang="de-DE" baseline="0" dirty="0" smtClean="0"/>
              <a:t> a </a:t>
            </a:r>
            <a:r>
              <a:rPr lang="de-DE" baseline="0" dirty="0" err="1" smtClean="0"/>
              <a:t>plea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all </a:t>
            </a:r>
            <a:r>
              <a:rPr lang="de-DE" baseline="0" dirty="0" err="1" smtClean="0"/>
              <a:t>router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vendors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disable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proxy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arp</a:t>
            </a:r>
            <a:r>
              <a:rPr lang="de-DE" baseline="0" dirty="0" smtClean="0"/>
              <a:t>? </a:t>
            </a:r>
            <a:r>
              <a:rPr lang="de-DE" baseline="0" dirty="0" err="1" smtClean="0"/>
              <a:t>They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would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probably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ignore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us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anyway</a:t>
            </a:r>
            <a:r>
              <a:rPr lang="de-DE" baseline="0" dirty="0" smtClean="0"/>
              <a:t>…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82E65DED-895E-45C8-9CA7-585F1B2A9E28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542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As</a:t>
            </a:r>
            <a:r>
              <a:rPr lang="de-DE" baseline="0" dirty="0" smtClean="0"/>
              <a:t> proxy-</a:t>
            </a:r>
            <a:r>
              <a:rPr lang="de-DE" baseline="0" dirty="0" err="1" smtClean="0"/>
              <a:t>arep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does</a:t>
            </a:r>
            <a:r>
              <a:rPr lang="de-DE" baseline="0" dirty="0" smtClean="0"/>
              <a:t> not </a:t>
            </a:r>
            <a:r>
              <a:rPr lang="de-DE" baseline="0" dirty="0" err="1" smtClean="0"/>
              <a:t>enable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itself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detected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customer</a:t>
            </a:r>
            <a:r>
              <a:rPr lang="de-DE" baseline="0" dirty="0" smtClean="0"/>
              <a:t> must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done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something</a:t>
            </a:r>
            <a:r>
              <a:rPr lang="de-DE" baseline="0" dirty="0" smtClean="0"/>
              <a:t>, also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covered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our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terms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conditions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our</a:t>
            </a:r>
            <a:r>
              <a:rPr lang="de-DE" baseline="0" dirty="0" smtClean="0"/>
              <a:t> SLA </a:t>
            </a:r>
            <a:r>
              <a:rPr lang="de-DE" baseline="0" dirty="0" err="1" smtClean="0"/>
              <a:t>as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customers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router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proxy-</a:t>
            </a:r>
            <a:r>
              <a:rPr lang="de-DE" baseline="0" dirty="0" err="1" smtClean="0"/>
              <a:t>arp</a:t>
            </a:r>
            <a:r>
              <a:rPr lang="de-DE" baseline="0" dirty="0" smtClean="0"/>
              <a:t> </a:t>
            </a:r>
            <a:r>
              <a:rPr lang="de-DE" baseline="0" dirty="0" err="1" smtClean="0"/>
              <a:t>enabled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is</a:t>
            </a:r>
            <a:r>
              <a:rPr lang="de-DE" baseline="0" dirty="0" smtClean="0"/>
              <a:t> not in </a:t>
            </a:r>
            <a:r>
              <a:rPr lang="de-DE" baseline="0" dirty="0" err="1" smtClean="0"/>
              <a:t>compliance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wiht</a:t>
            </a:r>
            <a:r>
              <a:rPr lang="de-DE" baseline="0" dirty="0" smtClean="0"/>
              <a:t>  </a:t>
            </a:r>
            <a:r>
              <a:rPr lang="de-DE" baseline="0" dirty="0" err="1" smtClean="0"/>
              <a:t>our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technical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requirements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82E65DED-895E-45C8-9CA7-585F1B2A9E28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791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1300" y="1843088"/>
            <a:ext cx="35814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mast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5"/>
          <p:cNvPicPr>
            <a:picLocks noChangeAspect="1"/>
          </p:cNvPicPr>
          <p:nvPr/>
        </p:nvPicPr>
        <p:blipFill>
          <a:blip r:embed="rId2" cstate="print"/>
          <a:srcRect r="4050"/>
          <a:stretch>
            <a:fillRect/>
          </a:stretch>
        </p:blipFill>
        <p:spPr bwMode="auto">
          <a:xfrm>
            <a:off x="611188" y="4941888"/>
            <a:ext cx="8532812" cy="171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1036784"/>
            <a:ext cx="6768752" cy="152812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Frutiger LT Com 55 Roman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7544" y="535907"/>
            <a:ext cx="8568952" cy="444821"/>
          </a:xfrm>
          <a:prstGeom prst="rect">
            <a:avLst/>
          </a:prstGeom>
        </p:spPr>
        <p:txBody>
          <a:bodyPr/>
          <a:lstStyle>
            <a:lvl1pPr>
              <a:defRPr sz="3600" cap="none" baseline="0">
                <a:solidFill>
                  <a:srgbClr val="575759"/>
                </a:solidFill>
                <a:latin typeface="Handel Gothic Com Medium" pitchFamily="2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3250" cy="3564434"/>
          </a:xfrm>
          <a:prstGeom prst="rect">
            <a:avLst/>
          </a:prstGeom>
        </p:spPr>
        <p:txBody>
          <a:bodyPr/>
          <a:lstStyle>
            <a:lvl1pPr>
              <a:defRPr sz="2000" baseline="0">
                <a:solidFill>
                  <a:srgbClr val="575759"/>
                </a:solidFill>
                <a:latin typeface="Frutiger LT Com 55 Roman" pitchFamily="34" charset="0"/>
              </a:defRPr>
            </a:lvl1pPr>
            <a:lvl2pPr>
              <a:defRPr sz="1800" baseline="0">
                <a:solidFill>
                  <a:srgbClr val="575759"/>
                </a:solidFill>
                <a:latin typeface="Frutiger LT Com 55 Roman" pitchFamily="34" charset="0"/>
              </a:defRPr>
            </a:lvl2pPr>
            <a:lvl3pPr>
              <a:defRPr sz="1600" baseline="0">
                <a:solidFill>
                  <a:srgbClr val="575759"/>
                </a:solidFill>
                <a:latin typeface="Frutiger LT Com 55 Roman" pitchFamily="34" charset="0"/>
              </a:defRPr>
            </a:lvl3pPr>
            <a:lvl4pPr>
              <a:defRPr sz="1400" baseline="0">
                <a:solidFill>
                  <a:srgbClr val="575759"/>
                </a:solidFill>
                <a:latin typeface="Frutiger LT Com 55 Roman" pitchFamily="34" charset="0"/>
              </a:defRPr>
            </a:lvl4pPr>
            <a:lvl5pPr>
              <a:defRPr sz="1200" baseline="0">
                <a:solidFill>
                  <a:srgbClr val="575759"/>
                </a:solidFill>
                <a:latin typeface="Frutiger LT Com 55 Roman" pitchFamily="34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6768752" cy="648072"/>
          </a:xfrm>
          <a:prstGeom prst="rect">
            <a:avLst/>
          </a:prstGeom>
        </p:spPr>
        <p:txBody>
          <a:bodyPr/>
          <a:lstStyle>
            <a:lvl1pPr>
              <a:defRPr sz="2200" cap="none" baseline="0">
                <a:solidFill>
                  <a:srgbClr val="575759"/>
                </a:solidFill>
                <a:latin typeface="Handel Gothic Com Medium" pitchFamily="2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EC05AD58-4D41-4B80-B5DD-F5C686E7BDAB}" type="datetime4">
              <a:rPr lang="de-DE"/>
              <a:pPr/>
              <a:t>1. November 2011</a:t>
            </a:fld>
            <a:r>
              <a:rPr lang="de-DE"/>
              <a:t> – DE-CIX Management GmbH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#</a:t>
            </a:r>
            <a:fld id="{FA5422B3-956D-4731-8E7C-237E11F5DAE5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4824"/>
            <a:ext cx="4040188" cy="3300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 cap="none" baseline="0">
                <a:solidFill>
                  <a:srgbClr val="575759"/>
                </a:solidFill>
                <a:latin typeface="Handel Gothic Com Medium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buClr>
                <a:srgbClr val="575759"/>
              </a:buClr>
              <a:defRPr sz="2000" baseline="0">
                <a:solidFill>
                  <a:srgbClr val="575759"/>
                </a:solidFill>
                <a:latin typeface="Frutiger LT Com 55 Roman" pitchFamily="34" charset="0"/>
              </a:defRPr>
            </a:lvl1pPr>
            <a:lvl2pPr marL="984250" indent="-527050">
              <a:buClr>
                <a:srgbClr val="575759"/>
              </a:buClr>
              <a:buFont typeface="Arial" pitchFamily="34" charset="0"/>
              <a:buChar char="–"/>
              <a:defRPr sz="1800" baseline="0">
                <a:solidFill>
                  <a:srgbClr val="575759"/>
                </a:solidFill>
                <a:latin typeface="Frutiger LT Com 55 Roman" pitchFamily="34" charset="0"/>
              </a:defRPr>
            </a:lvl2pPr>
            <a:lvl3pPr>
              <a:buClr>
                <a:srgbClr val="575759"/>
              </a:buClr>
              <a:defRPr sz="1600" baseline="0">
                <a:solidFill>
                  <a:srgbClr val="575759"/>
                </a:solidFill>
                <a:latin typeface="Frutiger LT Com 55 Roman" pitchFamily="34" charset="0"/>
              </a:defRPr>
            </a:lvl3pPr>
            <a:lvl4pPr>
              <a:buClr>
                <a:srgbClr val="575759"/>
              </a:buClr>
              <a:defRPr sz="1400" baseline="0">
                <a:solidFill>
                  <a:srgbClr val="575759"/>
                </a:solidFill>
                <a:latin typeface="Frutiger LT Com 55 Roman" pitchFamily="34" charset="0"/>
              </a:defRPr>
            </a:lvl4pPr>
            <a:lvl5pPr>
              <a:buClr>
                <a:srgbClr val="575759"/>
              </a:buClr>
              <a:defRPr sz="1200" baseline="0">
                <a:solidFill>
                  <a:srgbClr val="575759"/>
                </a:solidFill>
                <a:latin typeface="Frutiger LT Com 55 Roman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44823"/>
            <a:ext cx="4041775" cy="33005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 cap="none" baseline="0">
                <a:solidFill>
                  <a:srgbClr val="575759"/>
                </a:solidFill>
                <a:latin typeface="Handel Gothic Com Medium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buClr>
                <a:srgbClr val="575759"/>
              </a:buClr>
              <a:defRPr sz="2000" baseline="0">
                <a:solidFill>
                  <a:srgbClr val="575759"/>
                </a:solidFill>
                <a:latin typeface="Frutiger LT Com 55 Roman" pitchFamily="34" charset="0"/>
              </a:defRPr>
            </a:lvl1pPr>
            <a:lvl2pPr>
              <a:buClr>
                <a:srgbClr val="575759"/>
              </a:buClr>
              <a:defRPr sz="1800" baseline="0">
                <a:solidFill>
                  <a:srgbClr val="575759"/>
                </a:solidFill>
                <a:latin typeface="Frutiger LT Com 55 Roman" pitchFamily="34" charset="0"/>
              </a:defRPr>
            </a:lvl2pPr>
            <a:lvl3pPr>
              <a:buClr>
                <a:srgbClr val="575759"/>
              </a:buClr>
              <a:defRPr sz="1600" baseline="0">
                <a:solidFill>
                  <a:srgbClr val="575759"/>
                </a:solidFill>
                <a:latin typeface="Frutiger LT Com 55 Roman" pitchFamily="34" charset="0"/>
              </a:defRPr>
            </a:lvl3pPr>
            <a:lvl4pPr>
              <a:buClr>
                <a:srgbClr val="575759"/>
              </a:buClr>
              <a:defRPr sz="1400" baseline="0">
                <a:solidFill>
                  <a:srgbClr val="575759"/>
                </a:solidFill>
                <a:latin typeface="Frutiger LT Com 55 Roman" pitchFamily="34" charset="0"/>
              </a:defRPr>
            </a:lvl4pPr>
            <a:lvl5pPr>
              <a:buClr>
                <a:srgbClr val="575759"/>
              </a:buClr>
              <a:defRPr sz="1200" baseline="0">
                <a:solidFill>
                  <a:srgbClr val="575759"/>
                </a:solidFill>
                <a:latin typeface="Frutiger LT Com 55 Roman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fld id="{3360C742-3D5C-466C-ACE8-31636EB19F0B}" type="datetime4">
              <a:rPr lang="de-DE"/>
              <a:pPr/>
              <a:t>1. November 2011</a:t>
            </a:fld>
            <a:r>
              <a:rPr lang="de-DE"/>
              <a:t> – DE-CIX Management GmbH</a:t>
            </a: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#</a:t>
            </a:r>
            <a:fld id="{6ED84ED2-4312-4C7B-8888-657ED727FA5E}" type="slidenum">
              <a:rPr lang="en-GB"/>
              <a:pPr/>
              <a:t>‹Nr.›</a:t>
            </a:fld>
            <a:endParaRPr lang="en-GB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ftr" idx="3"/>
          </p:nvPr>
        </p:nvSpPr>
        <p:spPr>
          <a:xfrm>
            <a:off x="468313" y="6607175"/>
            <a:ext cx="6335712" cy="196850"/>
          </a:xfrm>
          <a:prstGeom prst="rect">
            <a:avLst/>
          </a:prstGeom>
          <a:ln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sz="1000">
                <a:latin typeface="Frutiger LT Com 87 XBlack Cn" charset="0"/>
              </a:defRPr>
            </a:lvl1pPr>
          </a:lstStyle>
          <a:p>
            <a:fld id="{EAFB056A-763C-4652-83E9-FCDE2E56CC5D}" type="datetime4">
              <a:rPr lang="de-DE"/>
              <a:pPr/>
              <a:t>1. November 2011</a:t>
            </a:fld>
            <a:r>
              <a:rPr lang="de-DE"/>
              <a:t> – DE-CIX Management GmbH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4"/>
          </p:nvPr>
        </p:nvSpPr>
        <p:spPr>
          <a:xfrm>
            <a:off x="6948488" y="6610350"/>
            <a:ext cx="2124075" cy="195263"/>
          </a:xfrm>
          <a:prstGeom prst="rect">
            <a:avLst/>
          </a:prstGeom>
          <a:ln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76000"/>
              </a:lnSpc>
              <a:buClr>
                <a:srgbClr val="000000"/>
              </a:buClr>
              <a:buSzPct val="100000"/>
              <a:buFont typeface="Arial" charset="0"/>
              <a:buNone/>
              <a:defRPr sz="1000">
                <a:latin typeface="Frutiger LT Com 87 XBlack Cn" charset="0"/>
              </a:defRPr>
            </a:lvl1pPr>
          </a:lstStyle>
          <a:p>
            <a:r>
              <a:rPr lang="en-GB"/>
              <a:t>#</a:t>
            </a:r>
            <a:fld id="{0970DD68-51C4-4297-94ED-E29F95086C74}" type="slidenum">
              <a:rPr lang="en-GB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</p:sldLayoutIdLst>
  <p:transition spd="slow"/>
  <p:timing>
    <p:tnLst>
      <p:par>
        <p:cTn id="1" dur="indefinite" restart="never" nodeType="tmRoot"/>
      </p:par>
    </p:tnLst>
  </p:timing>
  <p:hf hdr="0" ftr="0"/>
  <p:txStyles>
    <p:titleStyle>
      <a:lvl1pPr algn="l" defTabSz="449263" rtl="0" eaLnBrk="0" fontAlgn="base" hangingPunct="0">
        <a:lnSpc>
          <a:spcPct val="6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800">
          <a:solidFill>
            <a:srgbClr val="000000"/>
          </a:solidFill>
          <a:latin typeface="+mj-lt"/>
          <a:ea typeface="ＭＳ Ｐゴシック" charset="-128"/>
          <a:cs typeface="ＭＳ Ｐゴシック" charset="-128"/>
        </a:defRPr>
      </a:lvl1pPr>
      <a:lvl2pPr algn="l" defTabSz="449263" rtl="0" eaLnBrk="0" fontAlgn="base" hangingPunct="0">
        <a:lnSpc>
          <a:spcPct val="6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800">
          <a:solidFill>
            <a:srgbClr val="000000"/>
          </a:solidFill>
          <a:latin typeface="Handel Gothic" pitchFamily="2" charset="0"/>
          <a:ea typeface="ＭＳ Ｐゴシック" charset="-128"/>
          <a:cs typeface="ＭＳ Ｐゴシック" charset="-128"/>
        </a:defRPr>
      </a:lvl2pPr>
      <a:lvl3pPr algn="l" defTabSz="449263" rtl="0" eaLnBrk="0" fontAlgn="base" hangingPunct="0">
        <a:lnSpc>
          <a:spcPct val="6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800">
          <a:solidFill>
            <a:srgbClr val="000000"/>
          </a:solidFill>
          <a:latin typeface="Handel Gothic" pitchFamily="2" charset="0"/>
          <a:ea typeface="ＭＳ Ｐゴシック" charset="-128"/>
          <a:cs typeface="ＭＳ Ｐゴシック" charset="-128"/>
        </a:defRPr>
      </a:lvl3pPr>
      <a:lvl4pPr algn="l" defTabSz="449263" rtl="0" eaLnBrk="0" fontAlgn="base" hangingPunct="0">
        <a:lnSpc>
          <a:spcPct val="6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800">
          <a:solidFill>
            <a:srgbClr val="000000"/>
          </a:solidFill>
          <a:latin typeface="Handel Gothic" pitchFamily="2" charset="0"/>
          <a:ea typeface="ＭＳ Ｐゴシック" charset="-128"/>
          <a:cs typeface="ＭＳ Ｐゴシック" charset="-128"/>
        </a:defRPr>
      </a:lvl4pPr>
      <a:lvl5pPr algn="l" defTabSz="449263" rtl="0" eaLnBrk="0" fontAlgn="base" hangingPunct="0">
        <a:lnSpc>
          <a:spcPct val="6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2800">
          <a:solidFill>
            <a:srgbClr val="000000"/>
          </a:solidFill>
          <a:latin typeface="Handel Gothic" pitchFamily="2" charset="0"/>
          <a:ea typeface="ＭＳ Ｐゴシック" charset="-128"/>
          <a:cs typeface="ＭＳ Ｐゴシック" charset="-128"/>
        </a:defRPr>
      </a:lvl5pPr>
      <a:lvl6pPr marL="1536700" indent="-215900" algn="l" defTabSz="449263" rtl="0" eaLnBrk="1" fontAlgn="base" hangingPunct="1">
        <a:lnSpc>
          <a:spcPct val="6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2800">
          <a:solidFill>
            <a:srgbClr val="000000"/>
          </a:solidFill>
          <a:latin typeface="Arial" pitchFamily="34" charset="0"/>
        </a:defRPr>
      </a:lvl6pPr>
      <a:lvl7pPr marL="1993900" indent="-215900" algn="l" defTabSz="449263" rtl="0" eaLnBrk="1" fontAlgn="base" hangingPunct="1">
        <a:lnSpc>
          <a:spcPct val="6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2800">
          <a:solidFill>
            <a:srgbClr val="000000"/>
          </a:solidFill>
          <a:latin typeface="Arial" pitchFamily="34" charset="0"/>
        </a:defRPr>
      </a:lvl7pPr>
      <a:lvl8pPr marL="2451100" indent="-215900" algn="l" defTabSz="449263" rtl="0" eaLnBrk="1" fontAlgn="base" hangingPunct="1">
        <a:lnSpc>
          <a:spcPct val="6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2800">
          <a:solidFill>
            <a:srgbClr val="000000"/>
          </a:solidFill>
          <a:latin typeface="Arial" pitchFamily="34" charset="0"/>
        </a:defRPr>
      </a:lvl8pPr>
      <a:lvl9pPr marL="2908300" indent="-215900" algn="l" defTabSz="449263" rtl="0" eaLnBrk="1" fontAlgn="base" hangingPunct="1">
        <a:lnSpc>
          <a:spcPct val="68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2800">
          <a:solidFill>
            <a:srgbClr val="000000"/>
          </a:solidFill>
          <a:latin typeface="Arial" pitchFamily="34" charset="0"/>
        </a:defRPr>
      </a:lvl9pPr>
    </p:titleStyle>
    <p:bodyStyle>
      <a:lvl1pPr marL="603250" indent="-603250" algn="l" defTabSz="449263" rtl="0" eaLnBrk="0" fontAlgn="base" hangingPunct="0">
        <a:lnSpc>
          <a:spcPct val="7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ＭＳ Ｐゴシック" charset="-128"/>
          <a:cs typeface="ＭＳ Ｐゴシック" charset="-128"/>
        </a:defRPr>
      </a:lvl1pPr>
      <a:lvl2pPr marL="984250" indent="-527050" algn="l" defTabSz="449263" rtl="0" eaLnBrk="0" fontAlgn="base" hangingPunct="0">
        <a:lnSpc>
          <a:spcPct val="76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ea typeface="ＭＳ Ｐゴシック" charset="-128"/>
        </a:defRPr>
      </a:lvl2pPr>
      <a:lvl3pPr marL="1371600" indent="-457200" algn="l" defTabSz="449263" rtl="0" eaLnBrk="0" fontAlgn="base" hangingPunct="0">
        <a:lnSpc>
          <a:spcPct val="76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ＭＳ Ｐゴシック" charset="-128"/>
        </a:defRPr>
      </a:lvl3pPr>
      <a:lvl4pPr marL="1746250" indent="-374650" algn="l" defTabSz="449263" rtl="0" eaLnBrk="0" fontAlgn="base" hangingPunct="0">
        <a:lnSpc>
          <a:spcPct val="7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ea typeface="ＭＳ Ｐゴシック" charset="-128"/>
        </a:defRPr>
      </a:lvl4pPr>
      <a:lvl5pPr marL="2203450" indent="-374650" algn="l" defTabSz="449263" rtl="0" eaLnBrk="0" fontAlgn="base" hangingPunct="0">
        <a:lnSpc>
          <a:spcPct val="7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ea typeface="ＭＳ Ｐゴシック" charset="-128"/>
        </a:defRPr>
      </a:lvl5pPr>
      <a:lvl6pPr marL="2660650" indent="-374650" algn="l" defTabSz="449263" rtl="0" eaLnBrk="1" fontAlgn="base" hangingPunct="1">
        <a:lnSpc>
          <a:spcPct val="7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defRPr>
          <a:solidFill>
            <a:srgbClr val="000000"/>
          </a:solidFill>
          <a:latin typeface="+mn-lt"/>
        </a:defRPr>
      </a:lvl6pPr>
      <a:lvl7pPr marL="3117850" indent="-374650" algn="l" defTabSz="449263" rtl="0" eaLnBrk="1" fontAlgn="base" hangingPunct="1">
        <a:lnSpc>
          <a:spcPct val="7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defRPr>
          <a:solidFill>
            <a:srgbClr val="000000"/>
          </a:solidFill>
          <a:latin typeface="+mn-lt"/>
        </a:defRPr>
      </a:lvl7pPr>
      <a:lvl8pPr marL="3575050" indent="-374650" algn="l" defTabSz="449263" rtl="0" eaLnBrk="1" fontAlgn="base" hangingPunct="1">
        <a:lnSpc>
          <a:spcPct val="7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defRPr>
          <a:solidFill>
            <a:srgbClr val="000000"/>
          </a:solidFill>
          <a:latin typeface="+mn-lt"/>
        </a:defRPr>
      </a:lvl8pPr>
      <a:lvl9pPr marL="4032250" indent="-374650" algn="l" defTabSz="449263" rtl="0" eaLnBrk="1" fontAlgn="base" hangingPunct="1">
        <a:lnSpc>
          <a:spcPct val="76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defRPr>
          <a:solidFill>
            <a:srgbClr val="000000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2204864"/>
            <a:ext cx="8223250" cy="3924474"/>
          </a:xfrm>
        </p:spPr>
        <p:txBody>
          <a:bodyPr/>
          <a:lstStyle/>
          <a:p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incidend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only</a:t>
            </a:r>
            <a:r>
              <a:rPr lang="de-DE" dirty="0" smtClean="0"/>
              <a:t> </a:t>
            </a:r>
            <a:r>
              <a:rPr lang="de-DE" dirty="0" err="1" smtClean="0"/>
              <a:t>tested</a:t>
            </a:r>
            <a:r>
              <a:rPr lang="de-DE" dirty="0" smtClean="0"/>
              <a:t> proxy-</a:t>
            </a:r>
            <a:r>
              <a:rPr lang="de-DE" dirty="0" err="1" smtClean="0"/>
              <a:t>arp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customers</a:t>
            </a:r>
            <a:r>
              <a:rPr lang="de-DE" dirty="0" smtClean="0"/>
              <a:t> </a:t>
            </a:r>
            <a:r>
              <a:rPr lang="de-DE" dirty="0" err="1" smtClean="0"/>
              <a:t>connected</a:t>
            </a:r>
            <a:endParaRPr lang="de-DE" dirty="0" smtClean="0"/>
          </a:p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changes</a:t>
            </a:r>
            <a:r>
              <a:rPr lang="de-DE" dirty="0" smtClean="0"/>
              <a:t> </a:t>
            </a:r>
            <a:r>
              <a:rPr lang="de-DE" dirty="0" err="1" smtClean="0"/>
              <a:t>went</a:t>
            </a:r>
            <a:r>
              <a:rPr lang="de-DE" dirty="0" smtClean="0"/>
              <a:t> </a:t>
            </a:r>
            <a:r>
              <a:rPr lang="de-DE" dirty="0" err="1" smtClean="0"/>
              <a:t>unnoticed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r>
              <a:rPr lang="de-DE" dirty="0" err="1" smtClean="0"/>
              <a:t>Now</a:t>
            </a:r>
            <a:r>
              <a:rPr lang="de-DE" dirty="0" smtClean="0"/>
              <a:t>:</a:t>
            </a:r>
          </a:p>
          <a:p>
            <a:pPr lvl="1"/>
            <a:r>
              <a:rPr lang="de-DE" sz="2000" dirty="0" err="1" smtClean="0"/>
              <a:t>We</a:t>
            </a:r>
            <a:r>
              <a:rPr lang="de-DE" sz="2000" dirty="0" smtClean="0"/>
              <a:t> </a:t>
            </a:r>
            <a:r>
              <a:rPr lang="de-DE" sz="2000" dirty="0" err="1" smtClean="0"/>
              <a:t>test</a:t>
            </a:r>
            <a:r>
              <a:rPr lang="de-DE" sz="2000" dirty="0" smtClean="0"/>
              <a:t> all </a:t>
            </a:r>
            <a:r>
              <a:rPr lang="de-DE" sz="2000" dirty="0" err="1" smtClean="0"/>
              <a:t>connected</a:t>
            </a:r>
            <a:r>
              <a:rPr lang="de-DE" sz="2000" dirty="0" smtClean="0"/>
              <a:t> </a:t>
            </a:r>
            <a:r>
              <a:rPr lang="de-DE" sz="2000" dirty="0" err="1" smtClean="0"/>
              <a:t>customers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proxy-</a:t>
            </a:r>
            <a:r>
              <a:rPr lang="de-DE" sz="2000" dirty="0" err="1" smtClean="0"/>
              <a:t>arp</a:t>
            </a:r>
            <a:r>
              <a:rPr lang="de-DE" sz="2000" dirty="0" smtClean="0"/>
              <a:t> </a:t>
            </a:r>
            <a:r>
              <a:rPr lang="de-DE" sz="2000" dirty="0" err="1" smtClean="0"/>
              <a:t>every</a:t>
            </a:r>
            <a:r>
              <a:rPr lang="de-DE" sz="2000" dirty="0" smtClean="0"/>
              <a:t> </a:t>
            </a:r>
            <a:br>
              <a:rPr lang="de-DE" sz="2000" dirty="0" smtClean="0"/>
            </a:br>
            <a:r>
              <a:rPr lang="de-DE" sz="2000" dirty="0" smtClean="0"/>
              <a:t>10 </a:t>
            </a:r>
            <a:r>
              <a:rPr lang="de-DE" sz="2000" dirty="0" err="1" smtClean="0"/>
              <a:t>minutes</a:t>
            </a:r>
            <a:endParaRPr lang="de-DE" sz="2000" dirty="0" smtClean="0"/>
          </a:p>
          <a:p>
            <a:pPr lvl="1"/>
            <a:r>
              <a:rPr lang="de-DE" sz="2000" dirty="0" smtClean="0"/>
              <a:t>In </a:t>
            </a:r>
            <a:r>
              <a:rPr lang="de-DE" sz="2000" dirty="0" err="1" smtClean="0"/>
              <a:t>case</a:t>
            </a:r>
            <a:r>
              <a:rPr lang="de-DE" sz="2000" dirty="0" smtClean="0"/>
              <a:t> </a:t>
            </a:r>
            <a:r>
              <a:rPr lang="de-DE" sz="2000" dirty="0" err="1" smtClean="0"/>
              <a:t>we</a:t>
            </a:r>
            <a:r>
              <a:rPr lang="de-DE" sz="2000" dirty="0" smtClean="0"/>
              <a:t> find </a:t>
            </a:r>
            <a:r>
              <a:rPr lang="de-DE" sz="2000" dirty="0" err="1" smtClean="0"/>
              <a:t>one</a:t>
            </a:r>
            <a:r>
              <a:rPr lang="de-DE" sz="2000" dirty="0" smtClean="0"/>
              <a:t>:</a:t>
            </a:r>
          </a:p>
          <a:p>
            <a:pPr lvl="2"/>
            <a:r>
              <a:rPr lang="de-DE" sz="1800" dirty="0" smtClean="0"/>
              <a:t>24/7 </a:t>
            </a:r>
            <a:r>
              <a:rPr lang="de-DE" sz="1800" dirty="0" err="1" smtClean="0"/>
              <a:t>support</a:t>
            </a:r>
            <a:r>
              <a:rPr lang="de-DE" sz="1800" dirty="0" smtClean="0"/>
              <a:t> </a:t>
            </a:r>
            <a:r>
              <a:rPr lang="de-DE" sz="1800" dirty="0" err="1" smtClean="0"/>
              <a:t>gets</a:t>
            </a:r>
            <a:r>
              <a:rPr lang="de-DE" sz="1800" dirty="0" smtClean="0"/>
              <a:t> a </a:t>
            </a:r>
            <a:r>
              <a:rPr lang="de-DE" sz="1800" dirty="0" err="1" smtClean="0"/>
              <a:t>message</a:t>
            </a:r>
            <a:endParaRPr lang="de-DE" sz="1800" dirty="0" smtClean="0"/>
          </a:p>
          <a:p>
            <a:pPr lvl="2"/>
            <a:r>
              <a:rPr lang="de-DE" sz="1800" dirty="0" smtClean="0"/>
              <a:t>Customer </a:t>
            </a:r>
            <a:r>
              <a:rPr lang="de-DE" sz="1800" dirty="0" err="1" smtClean="0"/>
              <a:t>is</a:t>
            </a:r>
            <a:r>
              <a:rPr lang="de-DE" sz="1800" dirty="0" smtClean="0"/>
              <a:t> </a:t>
            </a:r>
            <a:r>
              <a:rPr lang="de-DE" sz="1800" dirty="0" err="1" smtClean="0"/>
              <a:t>notified</a:t>
            </a:r>
            <a:endParaRPr lang="de-DE" sz="1800" dirty="0" smtClean="0"/>
          </a:p>
          <a:p>
            <a:pPr lvl="2"/>
            <a:r>
              <a:rPr lang="de-DE" sz="1800" dirty="0" smtClean="0"/>
              <a:t>Customer </a:t>
            </a:r>
            <a:r>
              <a:rPr lang="de-DE" sz="1800" dirty="0" err="1" smtClean="0"/>
              <a:t>port</a:t>
            </a:r>
            <a:r>
              <a:rPr lang="de-DE" sz="1800" dirty="0" smtClean="0"/>
              <a:t> </a:t>
            </a:r>
            <a:r>
              <a:rPr lang="de-DE" sz="1800" dirty="0" err="1" smtClean="0"/>
              <a:t>gets</a:t>
            </a:r>
            <a:r>
              <a:rPr lang="de-DE" sz="1800" dirty="0" smtClean="0"/>
              <a:t> </a:t>
            </a:r>
            <a:r>
              <a:rPr lang="de-DE" sz="1800" dirty="0" err="1" smtClean="0"/>
              <a:t>shut</a:t>
            </a:r>
            <a:r>
              <a:rPr lang="de-DE" sz="1800" dirty="0" smtClean="0"/>
              <a:t> down</a:t>
            </a:r>
          </a:p>
          <a:p>
            <a:pPr lvl="2"/>
            <a:r>
              <a:rPr lang="de-DE" sz="1800" dirty="0" smtClean="0"/>
              <a:t>As </a:t>
            </a:r>
            <a:r>
              <a:rPr lang="de-DE" sz="1800" dirty="0" err="1" smtClean="0"/>
              <a:t>soon</a:t>
            </a:r>
            <a:r>
              <a:rPr lang="de-DE" sz="1800" dirty="0" smtClean="0"/>
              <a:t> </a:t>
            </a:r>
            <a:r>
              <a:rPr lang="de-DE" sz="1800" dirty="0" err="1" smtClean="0"/>
              <a:t>customer</a:t>
            </a:r>
            <a:r>
              <a:rPr lang="de-DE" sz="1800" dirty="0" smtClean="0"/>
              <a:t> </a:t>
            </a:r>
            <a:r>
              <a:rPr lang="de-DE" sz="1800" dirty="0" err="1" smtClean="0"/>
              <a:t>confirmes</a:t>
            </a:r>
            <a:r>
              <a:rPr lang="de-DE" sz="1800" dirty="0" smtClean="0"/>
              <a:t> he </a:t>
            </a:r>
            <a:r>
              <a:rPr lang="de-DE" sz="1800" dirty="0" err="1" smtClean="0"/>
              <a:t>has</a:t>
            </a:r>
            <a:r>
              <a:rPr lang="de-DE" sz="1800" dirty="0" smtClean="0"/>
              <a:t> </a:t>
            </a:r>
            <a:r>
              <a:rPr lang="de-DE" sz="1800" dirty="0" err="1" smtClean="0"/>
              <a:t>turned</a:t>
            </a:r>
            <a:r>
              <a:rPr lang="de-DE" sz="1800" dirty="0" smtClean="0"/>
              <a:t> off proxy-</a:t>
            </a:r>
            <a:r>
              <a:rPr lang="de-DE" sz="1800" dirty="0" err="1" smtClean="0"/>
              <a:t>arp</a:t>
            </a:r>
            <a:r>
              <a:rPr lang="de-DE" sz="1800" dirty="0" smtClean="0"/>
              <a:t> he </a:t>
            </a:r>
            <a:r>
              <a:rPr lang="de-DE" sz="1800" dirty="0" err="1" smtClean="0"/>
              <a:t>gets</a:t>
            </a:r>
            <a:r>
              <a:rPr lang="de-DE" sz="1800" dirty="0" smtClean="0"/>
              <a:t> </a:t>
            </a:r>
            <a:r>
              <a:rPr lang="de-DE" sz="1800" dirty="0" err="1" smtClean="0"/>
              <a:t>re-enabled</a:t>
            </a:r>
            <a:endParaRPr lang="de-DE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1700808"/>
            <a:ext cx="6768752" cy="288032"/>
          </a:xfrm>
        </p:spPr>
        <p:txBody>
          <a:bodyPr/>
          <a:lstStyle/>
          <a:p>
            <a:r>
              <a:rPr lang="de-DE" sz="4000" dirty="0" smtClean="0"/>
              <a:t>DE-CIX: </a:t>
            </a:r>
            <a:r>
              <a:rPr lang="de-DE" sz="4000" dirty="0" err="1" smtClean="0"/>
              <a:t>Lessons</a:t>
            </a:r>
            <a:r>
              <a:rPr lang="de-DE" sz="4000" dirty="0" smtClean="0"/>
              <a:t> </a:t>
            </a:r>
            <a:r>
              <a:rPr lang="de-DE" sz="4000" dirty="0" err="1" smtClean="0"/>
              <a:t>learned</a:t>
            </a:r>
            <a:endParaRPr lang="de-DE" sz="4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r>
              <a:rPr lang="en-GB" smtClean="0"/>
              <a:t>#</a:t>
            </a:r>
            <a:fld id="{FA5422B3-956D-4731-8E7C-237E11F5DAE5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027122"/>
      </p:ext>
    </p:extLst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platzhalter 3"/>
          <p:cNvSpPr>
            <a:spLocks noGrp="1"/>
          </p:cNvSpPr>
          <p:nvPr>
            <p:ph type="body" idx="1"/>
          </p:nvPr>
        </p:nvSpPr>
        <p:spPr bwMode="auto">
          <a:xfrm>
            <a:off x="457200" y="1844675"/>
            <a:ext cx="4040188" cy="330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66000"/>
              </a:lnSpc>
            </a:pPr>
            <a:r>
              <a:rPr lang="de-DE" smtClean="0">
                <a:latin typeface="Handel Gothic Com Medium" charset="0"/>
              </a:rPr>
              <a:t>Thank you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indent="-609600" eaLnBrk="1" hangingPunct="1">
              <a:spcBef>
                <a:spcPct val="20000"/>
              </a:spcBef>
              <a:buClr>
                <a:srgbClr val="000000"/>
              </a:buClr>
              <a:buFont typeface="Arial" charset="0"/>
              <a:buNone/>
            </a:pPr>
            <a:endParaRPr lang="de-DE" smtClean="0">
              <a:solidFill>
                <a:schemeClr val="tx1"/>
              </a:solidFill>
              <a:latin typeface="Frutiger LT Com 55 Roman" charset="0"/>
            </a:endParaRPr>
          </a:p>
          <a:p>
            <a:pPr marL="609600" indent="-609600" eaLnBrk="1" hangingPunct="1">
              <a:spcBef>
                <a:spcPct val="20000"/>
              </a:spcBef>
              <a:buClr>
                <a:srgbClr val="000000"/>
              </a:buClr>
              <a:buFont typeface="Arial" charset="0"/>
              <a:buNone/>
            </a:pPr>
            <a:r>
              <a:rPr lang="de-DE" smtClean="0">
                <a:solidFill>
                  <a:schemeClr val="tx1"/>
                </a:solidFill>
                <a:latin typeface="Frutiger LT Com 55 Roman" charset="0"/>
              </a:rPr>
              <a:t>Join DE-CIX now!</a:t>
            </a:r>
          </a:p>
          <a:p>
            <a:pPr marL="609600" indent="-609600" eaLnBrk="1" hangingPunct="1">
              <a:spcBef>
                <a:spcPct val="20000"/>
              </a:spcBef>
              <a:buClr>
                <a:srgbClr val="000000"/>
              </a:buClr>
              <a:buFont typeface="Arial" charset="0"/>
              <a:buNone/>
            </a:pPr>
            <a:endParaRPr lang="de-DE" smtClean="0">
              <a:solidFill>
                <a:schemeClr val="tx1"/>
              </a:solidFill>
              <a:latin typeface="Frutiger LT Com 55 Roman" charset="0"/>
            </a:endParaRPr>
          </a:p>
          <a:p>
            <a:pPr marL="609600" indent="-609600" eaLnBrk="1" hangingPunct="1">
              <a:spcBef>
                <a:spcPct val="20000"/>
              </a:spcBef>
              <a:buClr>
                <a:srgbClr val="000000"/>
              </a:buClr>
              <a:buFont typeface="Arial" charset="0"/>
              <a:buNone/>
            </a:pPr>
            <a:r>
              <a:rPr lang="de-DE" smtClean="0">
                <a:solidFill>
                  <a:schemeClr val="tx1"/>
                </a:solidFill>
                <a:latin typeface="Frutiger LT Com 55 Roman" charset="0"/>
              </a:rPr>
              <a:t>DE-CIX Competence Center</a:t>
            </a:r>
          </a:p>
          <a:p>
            <a:pPr marL="609600" indent="-609600" eaLnBrk="1" hangingPunct="1">
              <a:spcBef>
                <a:spcPct val="20000"/>
              </a:spcBef>
              <a:buClr>
                <a:srgbClr val="000000"/>
              </a:buClr>
              <a:buFont typeface="Arial" charset="0"/>
              <a:buNone/>
            </a:pPr>
            <a:r>
              <a:rPr lang="de-DE" smtClean="0">
                <a:solidFill>
                  <a:schemeClr val="tx1"/>
                </a:solidFill>
                <a:latin typeface="Frutiger LT Com 55 Roman" charset="0"/>
              </a:rPr>
              <a:t>Lindleystrasse 12</a:t>
            </a:r>
          </a:p>
          <a:p>
            <a:pPr marL="609600" indent="-609600" eaLnBrk="1" hangingPunct="1">
              <a:spcBef>
                <a:spcPct val="20000"/>
              </a:spcBef>
              <a:buClr>
                <a:srgbClr val="000000"/>
              </a:buClr>
              <a:buFont typeface="Arial" charset="0"/>
              <a:buNone/>
            </a:pPr>
            <a:r>
              <a:rPr lang="de-DE" smtClean="0">
                <a:solidFill>
                  <a:schemeClr val="tx1"/>
                </a:solidFill>
                <a:latin typeface="Frutiger LT Com 55 Roman" charset="0"/>
              </a:rPr>
              <a:t>60314 Frankfurt/Germany</a:t>
            </a:r>
          </a:p>
          <a:p>
            <a:pPr marL="609600" indent="-609600" eaLnBrk="1" hangingPunct="1">
              <a:spcBef>
                <a:spcPct val="20000"/>
              </a:spcBef>
              <a:buClr>
                <a:srgbClr val="000000"/>
              </a:buClr>
              <a:buFont typeface="Arial" charset="0"/>
              <a:buNone/>
            </a:pPr>
            <a:endParaRPr lang="de-DE" smtClean="0">
              <a:solidFill>
                <a:schemeClr val="tx1"/>
              </a:solidFill>
              <a:latin typeface="Frutiger LT Com 55 Roman" charset="0"/>
            </a:endParaRPr>
          </a:p>
          <a:p>
            <a:pPr marL="609600" indent="-609600" eaLnBrk="1" hangingPunct="1">
              <a:spcBef>
                <a:spcPct val="20000"/>
              </a:spcBef>
              <a:buClr>
                <a:srgbClr val="000000"/>
              </a:buClr>
              <a:buFont typeface="Arial" charset="0"/>
              <a:buNone/>
            </a:pPr>
            <a:r>
              <a:rPr lang="de-DE" smtClean="0">
                <a:solidFill>
                  <a:schemeClr val="tx1"/>
                </a:solidFill>
                <a:latin typeface="Frutiger LT Com 55 Roman" charset="0"/>
              </a:rPr>
              <a:t>Phone +49 69 1730 902 - 0</a:t>
            </a:r>
          </a:p>
          <a:p>
            <a:pPr marL="609600" indent="-609600" eaLnBrk="1" hangingPunct="1">
              <a:spcBef>
                <a:spcPct val="20000"/>
              </a:spcBef>
              <a:buClr>
                <a:srgbClr val="000000"/>
              </a:buClr>
              <a:buFont typeface="Arial" charset="0"/>
              <a:buNone/>
            </a:pPr>
            <a:r>
              <a:rPr lang="de-DE" smtClean="0">
                <a:solidFill>
                  <a:schemeClr val="tx1"/>
                </a:solidFill>
                <a:latin typeface="Frutiger LT Com 55 Roman" charset="0"/>
              </a:rPr>
              <a:t>info@de-cix.net</a:t>
            </a:r>
          </a:p>
          <a:p>
            <a:pPr marL="609600" indent="-609600" eaLnBrk="1" hangingPunct="1">
              <a:spcBef>
                <a:spcPct val="20000"/>
              </a:spcBef>
              <a:buFont typeface="Arial" charset="0"/>
              <a:buNone/>
            </a:pPr>
            <a:endParaRPr lang="de-DE" sz="2400" smtClean="0">
              <a:solidFill>
                <a:schemeClr val="tx1"/>
              </a:solidFill>
              <a:latin typeface="Frutiger LT Com 55 Roman" charset="0"/>
            </a:endParaRPr>
          </a:p>
        </p:txBody>
      </p:sp>
      <p:pic>
        <p:nvPicPr>
          <p:cNvPr id="12292" name="Inhaltsplatzhalter 7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7125" y="2205038"/>
            <a:ext cx="3457575" cy="2382837"/>
          </a:xfrm>
          <a:noFill/>
          <a:ln>
            <a:miter lim="800000"/>
            <a:headEnd/>
            <a:tailEnd/>
          </a:ln>
        </p:spPr>
      </p:pic>
      <p:sp>
        <p:nvSpPr>
          <p:cNvPr id="12293" name="Fußzeilenplatzhalter 2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F9BACB5-43E2-42F7-9A94-7E1906F40D00}" type="datetime4">
              <a:rPr lang="de-DE"/>
              <a:pPr/>
              <a:t>1. November 2011</a:t>
            </a:fld>
            <a:r>
              <a:rPr lang="de-DE"/>
              <a:t> – DE-CIX Management GmbH</a:t>
            </a:r>
            <a:endParaRPr lang="en-GB"/>
          </a:p>
        </p:txBody>
      </p:sp>
      <p:sp>
        <p:nvSpPr>
          <p:cNvPr id="12294" name="Foliennummernplatzhalt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GB"/>
              <a:t>#</a:t>
            </a:r>
            <a:fld id="{CC55709B-7B95-4D64-A77C-1FC2047951AA}" type="slidenum">
              <a:rPr lang="en-GB"/>
              <a:pPr/>
              <a:t>11</a:t>
            </a:fld>
            <a:endParaRPr lang="en-GB"/>
          </a:p>
        </p:txBody>
      </p:sp>
      <p:sp>
        <p:nvSpPr>
          <p:cNvPr id="12295" name="Rectangle 4"/>
          <p:cNvSpPr>
            <a:spLocks noChangeArrowheads="1"/>
          </p:cNvSpPr>
          <p:nvPr/>
        </p:nvSpPr>
        <p:spPr bwMode="auto">
          <a:xfrm>
            <a:off x="762000" y="2209800"/>
            <a:ext cx="8382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76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endParaRPr lang="de-DE"/>
          </a:p>
        </p:txBody>
      </p:sp>
      <p:sp>
        <p:nvSpPr>
          <p:cNvPr id="12296" name="Textfeld 2"/>
          <p:cNvSpPr txBox="1">
            <a:spLocks noChangeArrowheads="1"/>
          </p:cNvSpPr>
          <p:nvPr/>
        </p:nvSpPr>
        <p:spPr bwMode="auto">
          <a:xfrm>
            <a:off x="4953000" y="4797425"/>
            <a:ext cx="3435350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76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de-DE" sz="1400">
                <a:solidFill>
                  <a:schemeClr val="tx1"/>
                </a:solidFill>
                <a:latin typeface="Frutiger LT Com 55 Roman" charset="0"/>
              </a:rPr>
              <a:t>DE-CIX Competence Center @ Kontorhaus Building</a:t>
            </a:r>
          </a:p>
          <a:p>
            <a:pPr algn="ctr">
              <a:lnSpc>
                <a:spcPct val="76000"/>
              </a:lnSpc>
              <a:spcBef>
                <a:spcPct val="500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de-DE" sz="1400">
                <a:solidFill>
                  <a:schemeClr val="tx1"/>
                </a:solidFill>
                <a:latin typeface="Frutiger LT Com 55 Roman" charset="0"/>
              </a:rPr>
              <a:t>Frankfurt Osthafen (Docklands)</a:t>
            </a:r>
          </a:p>
          <a:p>
            <a:pPr>
              <a:spcBef>
                <a:spcPct val="20000"/>
              </a:spcBef>
              <a:buFont typeface="Arial" charset="0"/>
              <a:buNone/>
            </a:pPr>
            <a:endParaRPr lang="de-DE" sz="1400">
              <a:solidFill>
                <a:schemeClr val="tx1"/>
              </a:solidFill>
              <a:latin typeface="Frutiger LT Com 55 Roman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457200" y="3048000"/>
            <a:ext cx="6858000" cy="1447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dirty="0" smtClean="0">
                <a:latin typeface="Frutiger LT Com 55 Roman" charset="0"/>
              </a:rPr>
              <a:t>2011-11-03</a:t>
            </a:r>
            <a:endParaRPr lang="de-DE" dirty="0" smtClean="0">
              <a:latin typeface="Frutiger LT Com 55 Roman" charset="0"/>
            </a:endParaRPr>
          </a:p>
          <a:p>
            <a:r>
              <a:rPr lang="de-DE" b="1" dirty="0" smtClean="0">
                <a:latin typeface="Frutiger LT Com 55 Roman" charset="0"/>
              </a:rPr>
              <a:t>RIPE63 – EIX Working Group</a:t>
            </a:r>
            <a:endParaRPr lang="de-DE" b="1" dirty="0" smtClean="0">
              <a:latin typeface="Frutiger LT Com 55 Roman" charset="0"/>
            </a:endParaRPr>
          </a:p>
          <a:p>
            <a:endParaRPr lang="de-DE" b="1" dirty="0" smtClean="0">
              <a:latin typeface="Frutiger LT Com 55 Roman" charset="0"/>
            </a:endParaRPr>
          </a:p>
          <a:p>
            <a:r>
              <a:rPr lang="de-DE" dirty="0" smtClean="0">
                <a:latin typeface="Frutiger LT Com 55 Roman" charset="0"/>
              </a:rPr>
              <a:t>Wolfgang Tremmel</a:t>
            </a:r>
          </a:p>
          <a:p>
            <a:r>
              <a:rPr lang="de-DE" dirty="0" smtClean="0">
                <a:latin typeface="Frutiger LT Com 55 Roman" charset="0"/>
              </a:rPr>
              <a:t>Director Support</a:t>
            </a:r>
          </a:p>
          <a:p>
            <a:r>
              <a:rPr lang="de-DE" dirty="0" smtClean="0">
                <a:latin typeface="Frutiger LT Com 55 Roman" charset="0"/>
              </a:rPr>
              <a:t>wolfgang.tremmel@de-cix.net</a:t>
            </a:r>
          </a:p>
          <a:p>
            <a:endParaRPr lang="en-US" dirty="0" smtClean="0">
              <a:latin typeface="Frutiger LT Com 55 Roman" charset="0"/>
            </a:endParaRPr>
          </a:p>
          <a:p>
            <a:pPr eaLnBrk="1" hangingPunct="1"/>
            <a:endParaRPr lang="de-DE" dirty="0" smtClean="0">
              <a:latin typeface="Frutiger LT Com 55 Roman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14400"/>
            <a:ext cx="8675687" cy="17589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 b="1" dirty="0" smtClean="0">
                <a:latin typeface="Handel Gothic Com Medium" charset="0"/>
              </a:rPr>
              <a:t>Proxy-Arp considered harmful</a:t>
            </a:r>
            <a:endParaRPr lang="en-US" dirty="0" smtClean="0">
              <a:latin typeface="Handel Gothic Com Medium" charset="0"/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62000" y="22098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76000"/>
              </a:lnSpc>
              <a:spcBef>
                <a:spcPct val="20000"/>
              </a:spcBef>
              <a:buClr>
                <a:srgbClr val="000000"/>
              </a:buClr>
              <a:buSzPct val="100000"/>
              <a:buFontTx/>
              <a:buChar char="–"/>
            </a:pPr>
            <a:endParaRPr lang="de-DE">
              <a:solidFill>
                <a:schemeClr val="tx1"/>
              </a:solidFill>
            </a:endParaRPr>
          </a:p>
          <a:p>
            <a:pPr marL="609600" indent="-609600">
              <a:lnSpc>
                <a:spcPct val="76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endParaRPr lang="de-DE"/>
          </a:p>
        </p:txBody>
      </p:sp>
      <p:pic>
        <p:nvPicPr>
          <p:cNvPr id="8197" name="Picture 5" descr="C:\Dokumente und Einstellungen\sturm\Eigene Dateien\Eigene Bilder\Picasa\Collagen\JPM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6309975" y="-9964738"/>
            <a:ext cx="4319587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r>
              <a:rPr lang="en-GB" smtClean="0"/>
              <a:t>#</a:t>
            </a:r>
            <a:fld id="{FA5422B3-956D-4731-8E7C-237E11F5DAE5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Cloud 4"/>
          <p:cNvSpPr/>
          <p:nvPr/>
        </p:nvSpPr>
        <p:spPr bwMode="auto">
          <a:xfrm>
            <a:off x="1115616" y="1484784"/>
            <a:ext cx="6624736" cy="720080"/>
          </a:xfrm>
          <a:prstGeom prst="clou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                    Internet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27584" y="4077072"/>
            <a:ext cx="7848872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668344" y="4149080"/>
            <a:ext cx="1224136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80.81.192.0/22</a:t>
            </a:r>
            <a:endParaRPr lang="de-DE" sz="1200" dirty="0">
              <a:solidFill>
                <a:schemeClr val="accent4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71600" y="2852936"/>
            <a:ext cx="1008112" cy="1224930"/>
            <a:chOff x="971600" y="2852936"/>
            <a:chExt cx="1008112" cy="1224930"/>
          </a:xfrm>
        </p:grpSpPr>
        <p:sp>
          <p:nvSpPr>
            <p:cNvPr id="10" name="Rectangle 9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2" name="Straight Connector 11"/>
            <p:cNvCxnSpPr>
              <a:stCxn id="10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8" name="Group 27"/>
          <p:cNvGrpSpPr/>
          <p:nvPr/>
        </p:nvGrpSpPr>
        <p:grpSpPr>
          <a:xfrm>
            <a:off x="3059832" y="2852936"/>
            <a:ext cx="1008112" cy="1224930"/>
            <a:chOff x="971600" y="2852936"/>
            <a:chExt cx="1008112" cy="1224930"/>
          </a:xfrm>
        </p:grpSpPr>
        <p:sp>
          <p:nvSpPr>
            <p:cNvPr id="29" name="Rectangle 28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0" name="Straight Connector 11"/>
            <p:cNvCxnSpPr>
              <a:stCxn id="29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1" name="Group 30"/>
          <p:cNvGrpSpPr/>
          <p:nvPr/>
        </p:nvGrpSpPr>
        <p:grpSpPr>
          <a:xfrm>
            <a:off x="5148064" y="2852936"/>
            <a:ext cx="1008112" cy="1224930"/>
            <a:chOff x="971600" y="2852936"/>
            <a:chExt cx="1008112" cy="1224930"/>
          </a:xfrm>
        </p:grpSpPr>
        <p:sp>
          <p:nvSpPr>
            <p:cNvPr id="32" name="Rectangle 31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3" name="Straight Connector 11"/>
            <p:cNvCxnSpPr>
              <a:stCxn id="32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8" name="TextBox 37"/>
          <p:cNvSpPr txBox="1"/>
          <p:nvPr/>
        </p:nvSpPr>
        <p:spPr>
          <a:xfrm>
            <a:off x="1403648" y="3728065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80.81.194.A/22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91880" y="3728065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80.81.195.B/22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580112" y="3717032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80.81.194.C/22</a:t>
            </a:r>
            <a:endParaRPr lang="de-DE" sz="1200" dirty="0">
              <a:solidFill>
                <a:schemeClr val="accent4"/>
              </a:solidFill>
            </a:endParaRPr>
          </a:p>
        </p:txBody>
      </p:sp>
      <p:cxnSp>
        <p:nvCxnSpPr>
          <p:cNvPr id="44" name="Straight Connector 43"/>
          <p:cNvCxnSpPr>
            <a:stCxn id="10" idx="0"/>
          </p:cNvCxnSpPr>
          <p:nvPr/>
        </p:nvCxnSpPr>
        <p:spPr bwMode="auto">
          <a:xfrm rot="5400000" flipH="1" flipV="1">
            <a:off x="1547664" y="2060848"/>
            <a:ext cx="720080" cy="86409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>
            <a:stCxn id="29" idx="0"/>
          </p:cNvCxnSpPr>
          <p:nvPr/>
        </p:nvCxnSpPr>
        <p:spPr bwMode="auto">
          <a:xfrm rot="5400000" flipH="1" flipV="1">
            <a:off x="3311860" y="2384884"/>
            <a:ext cx="720080" cy="21602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>
            <a:endCxn id="32" idx="0"/>
          </p:cNvCxnSpPr>
          <p:nvPr/>
        </p:nvCxnSpPr>
        <p:spPr bwMode="auto">
          <a:xfrm rot="16200000" flipH="1">
            <a:off x="5076056" y="2276872"/>
            <a:ext cx="720080" cy="43204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50" name="Group 49"/>
          <p:cNvGrpSpPr/>
          <p:nvPr/>
        </p:nvGrpSpPr>
        <p:grpSpPr>
          <a:xfrm rot="10800000">
            <a:off x="2339753" y="4077072"/>
            <a:ext cx="1008112" cy="1224930"/>
            <a:chOff x="971600" y="2852936"/>
            <a:chExt cx="1008112" cy="1224930"/>
          </a:xfrm>
        </p:grpSpPr>
        <p:sp>
          <p:nvSpPr>
            <p:cNvPr id="51" name="Rectangle 50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52" name="Straight Connector 11"/>
            <p:cNvCxnSpPr>
              <a:stCxn id="51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3" name="Group 52"/>
          <p:cNvGrpSpPr/>
          <p:nvPr/>
        </p:nvGrpSpPr>
        <p:grpSpPr>
          <a:xfrm rot="10800000">
            <a:off x="4283969" y="4077072"/>
            <a:ext cx="1008112" cy="1224930"/>
            <a:chOff x="971600" y="2852936"/>
            <a:chExt cx="1008112" cy="1224930"/>
          </a:xfrm>
        </p:grpSpPr>
        <p:sp>
          <p:nvSpPr>
            <p:cNvPr id="54" name="Rectangle 53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55" name="Straight Connector 11"/>
            <p:cNvCxnSpPr>
              <a:stCxn id="54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6" name="TextBox 55"/>
          <p:cNvSpPr txBox="1"/>
          <p:nvPr/>
        </p:nvSpPr>
        <p:spPr>
          <a:xfrm>
            <a:off x="2771800" y="4160113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80.81.192.D/22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716016" y="4149080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80.81.193.E/22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58" name="Cloud 57"/>
          <p:cNvSpPr/>
          <p:nvPr/>
        </p:nvSpPr>
        <p:spPr bwMode="auto">
          <a:xfrm>
            <a:off x="899592" y="6137920"/>
            <a:ext cx="6624736" cy="720080"/>
          </a:xfrm>
          <a:prstGeom prst="clou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                    Internet</a:t>
            </a:r>
          </a:p>
        </p:txBody>
      </p:sp>
      <p:cxnSp>
        <p:nvCxnSpPr>
          <p:cNvPr id="60" name="Straight Connector 59"/>
          <p:cNvCxnSpPr>
            <a:stCxn id="51" idx="0"/>
          </p:cNvCxnSpPr>
          <p:nvPr/>
        </p:nvCxnSpPr>
        <p:spPr bwMode="auto">
          <a:xfrm rot="16200000" flipH="1">
            <a:off x="2448161" y="5697649"/>
            <a:ext cx="935310" cy="14401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>
            <a:stCxn id="54" idx="0"/>
          </p:cNvCxnSpPr>
          <p:nvPr/>
        </p:nvCxnSpPr>
        <p:spPr bwMode="auto">
          <a:xfrm rot="5400000">
            <a:off x="4248362" y="5625641"/>
            <a:ext cx="863302" cy="21602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r>
              <a:rPr lang="en-GB" smtClean="0"/>
              <a:t>#</a:t>
            </a:r>
            <a:fld id="{FA5422B3-956D-4731-8E7C-237E11F5DAE5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Cloud 4"/>
          <p:cNvSpPr/>
          <p:nvPr/>
        </p:nvSpPr>
        <p:spPr bwMode="auto">
          <a:xfrm>
            <a:off x="1115616" y="1484784"/>
            <a:ext cx="6624736" cy="720080"/>
          </a:xfrm>
          <a:prstGeom prst="clou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                    Internet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27584" y="4077072"/>
            <a:ext cx="7848872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668344" y="4149080"/>
            <a:ext cx="1224136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80.81.192.0/22</a:t>
            </a:r>
            <a:endParaRPr lang="de-DE" sz="1200" dirty="0">
              <a:solidFill>
                <a:schemeClr val="accent4"/>
              </a:solidFill>
            </a:endParaRPr>
          </a:p>
        </p:txBody>
      </p:sp>
      <p:grpSp>
        <p:nvGrpSpPr>
          <p:cNvPr id="2" name="Group 26"/>
          <p:cNvGrpSpPr/>
          <p:nvPr/>
        </p:nvGrpSpPr>
        <p:grpSpPr>
          <a:xfrm>
            <a:off x="971600" y="2852936"/>
            <a:ext cx="1008112" cy="1224930"/>
            <a:chOff x="971600" y="2852936"/>
            <a:chExt cx="1008112" cy="1224930"/>
          </a:xfrm>
        </p:grpSpPr>
        <p:sp>
          <p:nvSpPr>
            <p:cNvPr id="10" name="Rectangle 9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2" name="Straight Connector 11"/>
            <p:cNvCxnSpPr>
              <a:stCxn id="10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" name="Group 27"/>
          <p:cNvGrpSpPr/>
          <p:nvPr/>
        </p:nvGrpSpPr>
        <p:grpSpPr>
          <a:xfrm>
            <a:off x="3059832" y="2852936"/>
            <a:ext cx="1008112" cy="1224930"/>
            <a:chOff x="971600" y="2852936"/>
            <a:chExt cx="1008112" cy="1224930"/>
          </a:xfrm>
        </p:grpSpPr>
        <p:sp>
          <p:nvSpPr>
            <p:cNvPr id="29" name="Rectangle 28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0" name="Straight Connector 11"/>
            <p:cNvCxnSpPr>
              <a:stCxn id="29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" name="Group 30"/>
          <p:cNvGrpSpPr/>
          <p:nvPr/>
        </p:nvGrpSpPr>
        <p:grpSpPr>
          <a:xfrm>
            <a:off x="5148064" y="2852936"/>
            <a:ext cx="1008112" cy="1224930"/>
            <a:chOff x="971600" y="2852936"/>
            <a:chExt cx="1008112" cy="1224930"/>
          </a:xfrm>
        </p:grpSpPr>
        <p:sp>
          <p:nvSpPr>
            <p:cNvPr id="32" name="Rectangle 31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3" name="Straight Connector 11"/>
            <p:cNvCxnSpPr>
              <a:stCxn id="32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4" name="Straight Connector 43"/>
          <p:cNvCxnSpPr>
            <a:stCxn id="10" idx="0"/>
          </p:cNvCxnSpPr>
          <p:nvPr/>
        </p:nvCxnSpPr>
        <p:spPr bwMode="auto">
          <a:xfrm rot="5400000" flipH="1" flipV="1">
            <a:off x="1547664" y="2060848"/>
            <a:ext cx="720080" cy="86409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>
            <a:stCxn id="29" idx="0"/>
          </p:cNvCxnSpPr>
          <p:nvPr/>
        </p:nvCxnSpPr>
        <p:spPr bwMode="auto">
          <a:xfrm rot="5400000" flipH="1" flipV="1">
            <a:off x="3311860" y="2384884"/>
            <a:ext cx="720080" cy="21602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>
            <a:endCxn id="32" idx="0"/>
          </p:cNvCxnSpPr>
          <p:nvPr/>
        </p:nvCxnSpPr>
        <p:spPr bwMode="auto">
          <a:xfrm rot="16200000" flipH="1">
            <a:off x="5076056" y="2276872"/>
            <a:ext cx="720080" cy="43204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7" name="Group 49"/>
          <p:cNvGrpSpPr/>
          <p:nvPr/>
        </p:nvGrpSpPr>
        <p:grpSpPr>
          <a:xfrm rot="10800000">
            <a:off x="2339753" y="4077072"/>
            <a:ext cx="1008112" cy="1224930"/>
            <a:chOff x="971600" y="2852936"/>
            <a:chExt cx="1008112" cy="1224930"/>
          </a:xfrm>
        </p:grpSpPr>
        <p:sp>
          <p:nvSpPr>
            <p:cNvPr id="51" name="Rectangle 50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52" name="Straight Connector 11"/>
            <p:cNvCxnSpPr>
              <a:stCxn id="51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1" name="Group 52"/>
          <p:cNvGrpSpPr/>
          <p:nvPr/>
        </p:nvGrpSpPr>
        <p:grpSpPr>
          <a:xfrm rot="10800000">
            <a:off x="4283969" y="4077072"/>
            <a:ext cx="1008112" cy="1224930"/>
            <a:chOff x="971600" y="2852936"/>
            <a:chExt cx="1008112" cy="1224930"/>
          </a:xfrm>
        </p:grpSpPr>
        <p:sp>
          <p:nvSpPr>
            <p:cNvPr id="54" name="Rectangle 53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55" name="Straight Connector 11"/>
            <p:cNvCxnSpPr>
              <a:stCxn id="54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8" name="Cloud 57"/>
          <p:cNvSpPr/>
          <p:nvPr/>
        </p:nvSpPr>
        <p:spPr bwMode="auto">
          <a:xfrm>
            <a:off x="899592" y="6137920"/>
            <a:ext cx="6624736" cy="720080"/>
          </a:xfrm>
          <a:prstGeom prst="clou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                    Internet</a:t>
            </a:r>
          </a:p>
        </p:txBody>
      </p:sp>
      <p:cxnSp>
        <p:nvCxnSpPr>
          <p:cNvPr id="60" name="Straight Connector 59"/>
          <p:cNvCxnSpPr>
            <a:stCxn id="51" idx="0"/>
          </p:cNvCxnSpPr>
          <p:nvPr/>
        </p:nvCxnSpPr>
        <p:spPr bwMode="auto">
          <a:xfrm rot="16200000" flipH="1">
            <a:off x="2448161" y="5697649"/>
            <a:ext cx="935310" cy="14401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>
            <a:stCxn id="54" idx="0"/>
          </p:cNvCxnSpPr>
          <p:nvPr/>
        </p:nvCxnSpPr>
        <p:spPr bwMode="auto">
          <a:xfrm rot="5400000">
            <a:off x="4248362" y="5625641"/>
            <a:ext cx="863302" cy="21602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7" name="Group 36"/>
          <p:cNvGrpSpPr/>
          <p:nvPr/>
        </p:nvGrpSpPr>
        <p:grpSpPr>
          <a:xfrm>
            <a:off x="1907704" y="2492896"/>
            <a:ext cx="1224136" cy="288032"/>
            <a:chOff x="7020272" y="2492896"/>
            <a:chExt cx="1224136" cy="288032"/>
          </a:xfrm>
        </p:grpSpPr>
        <p:sp>
          <p:nvSpPr>
            <p:cNvPr id="34" name="TextBox 33"/>
            <p:cNvSpPr txBox="1"/>
            <p:nvPr/>
          </p:nvSpPr>
          <p:spPr>
            <a:xfrm>
              <a:off x="7020272" y="2492896"/>
              <a:ext cx="1224136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schemeClr val="accent4"/>
                  </a:solidFill>
                </a:rPr>
                <a:t>80.81.192.0/</a:t>
              </a:r>
              <a:r>
                <a:rPr lang="de-DE" sz="1200" b="1" u="sng" dirty="0" smtClean="0">
                  <a:solidFill>
                    <a:schemeClr val="accent4"/>
                  </a:solidFill>
                </a:rPr>
                <a:t>23</a:t>
              </a:r>
              <a:endParaRPr lang="de-DE" sz="1200" b="1" u="sng" dirty="0">
                <a:solidFill>
                  <a:schemeClr val="accent4"/>
                </a:solidFill>
              </a:endParaRPr>
            </a:p>
          </p:txBody>
        </p:sp>
        <p:cxnSp>
          <p:nvCxnSpPr>
            <p:cNvPr id="36" name="Straight Arrow Connector 35"/>
            <p:cNvCxnSpPr/>
            <p:nvPr/>
          </p:nvCxnSpPr>
          <p:spPr bwMode="auto">
            <a:xfrm rot="5400000">
              <a:off x="6912260" y="2600908"/>
              <a:ext cx="288032" cy="7200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0" name="Group 39"/>
          <p:cNvGrpSpPr/>
          <p:nvPr/>
        </p:nvGrpSpPr>
        <p:grpSpPr>
          <a:xfrm>
            <a:off x="3707904" y="2492896"/>
            <a:ext cx="1224136" cy="288032"/>
            <a:chOff x="7020272" y="2492896"/>
            <a:chExt cx="1224136" cy="288032"/>
          </a:xfrm>
        </p:grpSpPr>
        <p:sp>
          <p:nvSpPr>
            <p:cNvPr id="42" name="TextBox 41"/>
            <p:cNvSpPr txBox="1"/>
            <p:nvPr/>
          </p:nvSpPr>
          <p:spPr>
            <a:xfrm>
              <a:off x="7020272" y="2492896"/>
              <a:ext cx="1224136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schemeClr val="accent4"/>
                  </a:solidFill>
                </a:rPr>
                <a:t>80.81.192.0/</a:t>
              </a:r>
              <a:r>
                <a:rPr lang="de-DE" sz="1200" b="1" u="sng" dirty="0" smtClean="0">
                  <a:solidFill>
                    <a:schemeClr val="accent4"/>
                  </a:solidFill>
                </a:rPr>
                <a:t>23</a:t>
              </a:r>
              <a:endParaRPr lang="de-DE" sz="1200" b="1" u="sng" dirty="0">
                <a:solidFill>
                  <a:schemeClr val="accent4"/>
                </a:solidFill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 bwMode="auto">
            <a:xfrm rot="5400000">
              <a:off x="6912260" y="2600908"/>
              <a:ext cx="288032" cy="7200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5" name="Group 44"/>
          <p:cNvGrpSpPr/>
          <p:nvPr/>
        </p:nvGrpSpPr>
        <p:grpSpPr>
          <a:xfrm>
            <a:off x="5868144" y="2492896"/>
            <a:ext cx="1224136" cy="288032"/>
            <a:chOff x="7020272" y="2492896"/>
            <a:chExt cx="1224136" cy="288032"/>
          </a:xfrm>
        </p:grpSpPr>
        <p:sp>
          <p:nvSpPr>
            <p:cNvPr id="47" name="TextBox 46"/>
            <p:cNvSpPr txBox="1"/>
            <p:nvPr/>
          </p:nvSpPr>
          <p:spPr>
            <a:xfrm>
              <a:off x="7020272" y="2492896"/>
              <a:ext cx="1224136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schemeClr val="accent4"/>
                  </a:solidFill>
                </a:rPr>
                <a:t>80.81.192.0/</a:t>
              </a:r>
              <a:r>
                <a:rPr lang="de-DE" sz="1200" b="1" u="sng" dirty="0" smtClean="0">
                  <a:solidFill>
                    <a:schemeClr val="accent4"/>
                  </a:solidFill>
                </a:rPr>
                <a:t>23</a:t>
              </a:r>
              <a:endParaRPr lang="de-DE" sz="1200" b="1" u="sng" dirty="0">
                <a:solidFill>
                  <a:schemeClr val="accent4"/>
                </a:solidFill>
              </a:endParaRPr>
            </a:p>
          </p:txBody>
        </p:sp>
        <p:cxnSp>
          <p:nvCxnSpPr>
            <p:cNvPr id="49" name="Straight Arrow Connector 48"/>
            <p:cNvCxnSpPr/>
            <p:nvPr/>
          </p:nvCxnSpPr>
          <p:spPr bwMode="auto">
            <a:xfrm rot="5400000">
              <a:off x="6912260" y="2600908"/>
              <a:ext cx="288032" cy="7200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50" name="TextBox 37"/>
          <p:cNvSpPr txBox="1"/>
          <p:nvPr/>
        </p:nvSpPr>
        <p:spPr>
          <a:xfrm>
            <a:off x="1403648" y="3728065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80.81.194.A/22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53" name="TextBox 38"/>
          <p:cNvSpPr txBox="1"/>
          <p:nvPr/>
        </p:nvSpPr>
        <p:spPr>
          <a:xfrm>
            <a:off x="3491880" y="3728065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80.81.195.B/22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59" name="TextBox 40"/>
          <p:cNvSpPr txBox="1"/>
          <p:nvPr/>
        </p:nvSpPr>
        <p:spPr>
          <a:xfrm>
            <a:off x="5580112" y="3717032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80.81.194.C/22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61" name="TextBox 55"/>
          <p:cNvSpPr txBox="1"/>
          <p:nvPr/>
        </p:nvSpPr>
        <p:spPr>
          <a:xfrm>
            <a:off x="2771800" y="4160113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80.81.192.D/22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63" name="TextBox 56"/>
          <p:cNvSpPr txBox="1"/>
          <p:nvPr/>
        </p:nvSpPr>
        <p:spPr>
          <a:xfrm>
            <a:off x="4716016" y="4149080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80.81.193.E/22</a:t>
            </a:r>
            <a:endParaRPr lang="de-DE" sz="12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r>
              <a:rPr lang="en-GB" smtClean="0"/>
              <a:t>#</a:t>
            </a:r>
            <a:fld id="{FA5422B3-956D-4731-8E7C-237E11F5DAE5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Cloud 4"/>
          <p:cNvSpPr/>
          <p:nvPr/>
        </p:nvSpPr>
        <p:spPr bwMode="auto">
          <a:xfrm>
            <a:off x="1115616" y="1484784"/>
            <a:ext cx="6624736" cy="720080"/>
          </a:xfrm>
          <a:prstGeom prst="clou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                    Internet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27584" y="4077072"/>
            <a:ext cx="7848872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668344" y="4149080"/>
            <a:ext cx="1224136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80.81.192.0/22</a:t>
            </a:r>
            <a:endParaRPr lang="de-DE" sz="1200" dirty="0">
              <a:solidFill>
                <a:schemeClr val="accent4"/>
              </a:solidFill>
            </a:endParaRPr>
          </a:p>
        </p:txBody>
      </p:sp>
      <p:grpSp>
        <p:nvGrpSpPr>
          <p:cNvPr id="2" name="Group 26"/>
          <p:cNvGrpSpPr/>
          <p:nvPr/>
        </p:nvGrpSpPr>
        <p:grpSpPr>
          <a:xfrm>
            <a:off x="971600" y="2852936"/>
            <a:ext cx="1008112" cy="1224930"/>
            <a:chOff x="971600" y="2852936"/>
            <a:chExt cx="1008112" cy="1224930"/>
          </a:xfrm>
        </p:grpSpPr>
        <p:sp>
          <p:nvSpPr>
            <p:cNvPr id="10" name="Rectangle 9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2" name="Straight Connector 11"/>
            <p:cNvCxnSpPr>
              <a:stCxn id="10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" name="Group 27"/>
          <p:cNvGrpSpPr/>
          <p:nvPr/>
        </p:nvGrpSpPr>
        <p:grpSpPr>
          <a:xfrm>
            <a:off x="3059832" y="2852936"/>
            <a:ext cx="1008112" cy="1224930"/>
            <a:chOff x="971600" y="2852936"/>
            <a:chExt cx="1008112" cy="1224930"/>
          </a:xfrm>
        </p:grpSpPr>
        <p:sp>
          <p:nvSpPr>
            <p:cNvPr id="29" name="Rectangle 28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0" name="Straight Connector 11"/>
            <p:cNvCxnSpPr>
              <a:stCxn id="29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" name="Group 30"/>
          <p:cNvGrpSpPr/>
          <p:nvPr/>
        </p:nvGrpSpPr>
        <p:grpSpPr>
          <a:xfrm>
            <a:off x="5148064" y="2852936"/>
            <a:ext cx="1008112" cy="1224930"/>
            <a:chOff x="971600" y="2852936"/>
            <a:chExt cx="1008112" cy="1224930"/>
          </a:xfrm>
        </p:grpSpPr>
        <p:sp>
          <p:nvSpPr>
            <p:cNvPr id="32" name="Rectangle 31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3" name="Straight Connector 11"/>
            <p:cNvCxnSpPr>
              <a:stCxn id="32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4" name="Straight Connector 43"/>
          <p:cNvCxnSpPr>
            <a:stCxn id="10" idx="0"/>
          </p:cNvCxnSpPr>
          <p:nvPr/>
        </p:nvCxnSpPr>
        <p:spPr bwMode="auto">
          <a:xfrm rot="5400000" flipH="1" flipV="1">
            <a:off x="1547664" y="2060848"/>
            <a:ext cx="720080" cy="86409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>
            <a:stCxn id="29" idx="0"/>
          </p:cNvCxnSpPr>
          <p:nvPr/>
        </p:nvCxnSpPr>
        <p:spPr bwMode="auto">
          <a:xfrm rot="5400000" flipH="1" flipV="1">
            <a:off x="3311860" y="2384884"/>
            <a:ext cx="720080" cy="21602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>
            <a:endCxn id="32" idx="0"/>
          </p:cNvCxnSpPr>
          <p:nvPr/>
        </p:nvCxnSpPr>
        <p:spPr bwMode="auto">
          <a:xfrm rot="16200000" flipH="1">
            <a:off x="5076056" y="2276872"/>
            <a:ext cx="720080" cy="43204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7" name="Group 49"/>
          <p:cNvGrpSpPr/>
          <p:nvPr/>
        </p:nvGrpSpPr>
        <p:grpSpPr>
          <a:xfrm rot="10800000">
            <a:off x="2339753" y="4077072"/>
            <a:ext cx="1008112" cy="1224930"/>
            <a:chOff x="971600" y="2852936"/>
            <a:chExt cx="1008112" cy="1224930"/>
          </a:xfrm>
        </p:grpSpPr>
        <p:sp>
          <p:nvSpPr>
            <p:cNvPr id="51" name="Rectangle 50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52" name="Straight Connector 11"/>
            <p:cNvCxnSpPr>
              <a:stCxn id="51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1" name="Group 52"/>
          <p:cNvGrpSpPr/>
          <p:nvPr/>
        </p:nvGrpSpPr>
        <p:grpSpPr>
          <a:xfrm rot="10800000">
            <a:off x="4283969" y="4077072"/>
            <a:ext cx="1008112" cy="1224930"/>
            <a:chOff x="971600" y="2852936"/>
            <a:chExt cx="1008112" cy="1224930"/>
          </a:xfrm>
        </p:grpSpPr>
        <p:sp>
          <p:nvSpPr>
            <p:cNvPr id="54" name="Rectangle 53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55" name="Straight Connector 11"/>
            <p:cNvCxnSpPr>
              <a:stCxn id="54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8" name="Cloud 57"/>
          <p:cNvSpPr/>
          <p:nvPr/>
        </p:nvSpPr>
        <p:spPr bwMode="auto">
          <a:xfrm>
            <a:off x="899592" y="6137920"/>
            <a:ext cx="6624736" cy="720080"/>
          </a:xfrm>
          <a:prstGeom prst="clou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                    Internet</a:t>
            </a:r>
          </a:p>
        </p:txBody>
      </p:sp>
      <p:cxnSp>
        <p:nvCxnSpPr>
          <p:cNvPr id="60" name="Straight Connector 59"/>
          <p:cNvCxnSpPr>
            <a:stCxn id="51" idx="0"/>
          </p:cNvCxnSpPr>
          <p:nvPr/>
        </p:nvCxnSpPr>
        <p:spPr bwMode="auto">
          <a:xfrm rot="16200000" flipH="1">
            <a:off x="2448161" y="5697649"/>
            <a:ext cx="935310" cy="14401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>
            <a:stCxn id="54" idx="0"/>
          </p:cNvCxnSpPr>
          <p:nvPr/>
        </p:nvCxnSpPr>
        <p:spPr bwMode="auto">
          <a:xfrm rot="5400000">
            <a:off x="4248362" y="5625641"/>
            <a:ext cx="863302" cy="21602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115616" y="2852936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Accepted:</a:t>
            </a:r>
          </a:p>
          <a:p>
            <a:r>
              <a:rPr lang="de-DE" sz="1200" dirty="0" smtClean="0">
                <a:solidFill>
                  <a:schemeClr val="accent4"/>
                </a:solidFill>
              </a:rPr>
              <a:t>80.81.192.0/</a:t>
            </a:r>
            <a:r>
              <a:rPr lang="de-DE" sz="1200" b="1" dirty="0" smtClean="0">
                <a:solidFill>
                  <a:schemeClr val="accent4"/>
                </a:solidFill>
              </a:rPr>
              <a:t>23</a:t>
            </a:r>
            <a:endParaRPr lang="de-DE" sz="1200" b="1" dirty="0">
              <a:solidFill>
                <a:schemeClr val="accent4"/>
              </a:solidFill>
            </a:endParaRPr>
          </a:p>
        </p:txBody>
      </p:sp>
      <p:grpSp>
        <p:nvGrpSpPr>
          <p:cNvPr id="15" name="Group 44"/>
          <p:cNvGrpSpPr/>
          <p:nvPr/>
        </p:nvGrpSpPr>
        <p:grpSpPr>
          <a:xfrm>
            <a:off x="5868144" y="2492896"/>
            <a:ext cx="1224136" cy="288032"/>
            <a:chOff x="7020272" y="2492896"/>
            <a:chExt cx="1224136" cy="288032"/>
          </a:xfrm>
        </p:grpSpPr>
        <p:sp>
          <p:nvSpPr>
            <p:cNvPr id="47" name="TextBox 46"/>
            <p:cNvSpPr txBox="1"/>
            <p:nvPr/>
          </p:nvSpPr>
          <p:spPr>
            <a:xfrm>
              <a:off x="7020272" y="2492896"/>
              <a:ext cx="1224136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schemeClr val="accent4"/>
                  </a:solidFill>
                </a:rPr>
                <a:t>80.81.192.0/</a:t>
              </a:r>
              <a:r>
                <a:rPr lang="de-DE" sz="1200" b="1" u="sng" dirty="0" smtClean="0">
                  <a:solidFill>
                    <a:schemeClr val="accent4"/>
                  </a:solidFill>
                </a:rPr>
                <a:t>23</a:t>
              </a:r>
              <a:endParaRPr lang="de-DE" sz="1200" b="1" u="sng" dirty="0">
                <a:solidFill>
                  <a:schemeClr val="accent4"/>
                </a:solidFill>
              </a:endParaRPr>
            </a:p>
          </p:txBody>
        </p:sp>
        <p:cxnSp>
          <p:nvCxnSpPr>
            <p:cNvPr id="49" name="Straight Arrow Connector 48"/>
            <p:cNvCxnSpPr/>
            <p:nvPr/>
          </p:nvCxnSpPr>
          <p:spPr bwMode="auto">
            <a:xfrm rot="5400000">
              <a:off x="6912260" y="2600908"/>
              <a:ext cx="288032" cy="7200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50" name="TextBox 49"/>
          <p:cNvSpPr txBox="1"/>
          <p:nvPr/>
        </p:nvSpPr>
        <p:spPr>
          <a:xfrm>
            <a:off x="3203848" y="2823319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Accepted:</a:t>
            </a:r>
          </a:p>
          <a:p>
            <a:r>
              <a:rPr lang="de-DE" sz="1200" dirty="0" smtClean="0">
                <a:solidFill>
                  <a:schemeClr val="accent4"/>
                </a:solidFill>
              </a:rPr>
              <a:t>80.81.192.0/</a:t>
            </a:r>
            <a:r>
              <a:rPr lang="de-DE" sz="1200" b="1" dirty="0" smtClean="0">
                <a:solidFill>
                  <a:schemeClr val="accent4"/>
                </a:solidFill>
              </a:rPr>
              <a:t>23</a:t>
            </a:r>
            <a:endParaRPr lang="de-DE" sz="1200" b="1" dirty="0">
              <a:solidFill>
                <a:schemeClr val="accent4"/>
              </a:solidFill>
            </a:endParaRPr>
          </a:p>
        </p:txBody>
      </p:sp>
      <p:cxnSp>
        <p:nvCxnSpPr>
          <p:cNvPr id="59" name="Straight Connector 58"/>
          <p:cNvCxnSpPr>
            <a:endCxn id="47" idx="2"/>
          </p:cNvCxnSpPr>
          <p:nvPr/>
        </p:nvCxnSpPr>
        <p:spPr bwMode="auto">
          <a:xfrm>
            <a:off x="5724128" y="2780928"/>
            <a:ext cx="756084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6372200" y="2708920"/>
            <a:ext cx="712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blocked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40" name="TextBox 37"/>
          <p:cNvSpPr txBox="1"/>
          <p:nvPr/>
        </p:nvSpPr>
        <p:spPr>
          <a:xfrm>
            <a:off x="1403648" y="3728065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80.81.194.A/22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42" name="TextBox 38"/>
          <p:cNvSpPr txBox="1"/>
          <p:nvPr/>
        </p:nvSpPr>
        <p:spPr>
          <a:xfrm>
            <a:off x="3491880" y="3728065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80.81.195.B/22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43" name="TextBox 40"/>
          <p:cNvSpPr txBox="1"/>
          <p:nvPr/>
        </p:nvSpPr>
        <p:spPr>
          <a:xfrm>
            <a:off x="5580112" y="3717032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80.81.194.C/22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45" name="TextBox 55"/>
          <p:cNvSpPr txBox="1"/>
          <p:nvPr/>
        </p:nvSpPr>
        <p:spPr>
          <a:xfrm>
            <a:off x="2771800" y="4160113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80.81.192.D/22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53" name="TextBox 56"/>
          <p:cNvSpPr txBox="1"/>
          <p:nvPr/>
        </p:nvSpPr>
        <p:spPr>
          <a:xfrm>
            <a:off x="4716016" y="4149080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80.81.193.E/22</a:t>
            </a:r>
            <a:endParaRPr lang="de-DE" sz="12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r>
              <a:rPr lang="en-GB" smtClean="0"/>
              <a:t>#</a:t>
            </a:r>
            <a:fld id="{FA5422B3-956D-4731-8E7C-237E11F5DAE5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Cloud 4"/>
          <p:cNvSpPr/>
          <p:nvPr/>
        </p:nvSpPr>
        <p:spPr bwMode="auto">
          <a:xfrm>
            <a:off x="1115616" y="1484784"/>
            <a:ext cx="6624736" cy="720080"/>
          </a:xfrm>
          <a:prstGeom prst="clou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                    Internet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27584" y="4077072"/>
            <a:ext cx="7848872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668344" y="4149080"/>
            <a:ext cx="1224136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80.81.192.0/22</a:t>
            </a:r>
            <a:endParaRPr lang="de-DE" sz="1200" dirty="0">
              <a:solidFill>
                <a:schemeClr val="accent4"/>
              </a:solidFill>
            </a:endParaRPr>
          </a:p>
        </p:txBody>
      </p:sp>
      <p:grpSp>
        <p:nvGrpSpPr>
          <p:cNvPr id="2" name="Group 26"/>
          <p:cNvGrpSpPr/>
          <p:nvPr/>
        </p:nvGrpSpPr>
        <p:grpSpPr>
          <a:xfrm>
            <a:off x="971600" y="2852936"/>
            <a:ext cx="1008112" cy="1224930"/>
            <a:chOff x="971600" y="2852936"/>
            <a:chExt cx="1008112" cy="1224930"/>
          </a:xfrm>
        </p:grpSpPr>
        <p:sp>
          <p:nvSpPr>
            <p:cNvPr id="10" name="Rectangle 9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2" name="Straight Connector 11"/>
            <p:cNvCxnSpPr>
              <a:stCxn id="10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" name="Group 27"/>
          <p:cNvGrpSpPr/>
          <p:nvPr/>
        </p:nvGrpSpPr>
        <p:grpSpPr>
          <a:xfrm>
            <a:off x="3059832" y="2852936"/>
            <a:ext cx="1008112" cy="1224930"/>
            <a:chOff x="971600" y="2852936"/>
            <a:chExt cx="1008112" cy="1224930"/>
          </a:xfrm>
        </p:grpSpPr>
        <p:sp>
          <p:nvSpPr>
            <p:cNvPr id="29" name="Rectangle 28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0" name="Straight Connector 11"/>
            <p:cNvCxnSpPr>
              <a:stCxn id="29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" name="Group 30"/>
          <p:cNvGrpSpPr/>
          <p:nvPr/>
        </p:nvGrpSpPr>
        <p:grpSpPr>
          <a:xfrm>
            <a:off x="5148064" y="2852936"/>
            <a:ext cx="1008112" cy="1224930"/>
            <a:chOff x="971600" y="2852936"/>
            <a:chExt cx="1008112" cy="1224930"/>
          </a:xfrm>
        </p:grpSpPr>
        <p:sp>
          <p:nvSpPr>
            <p:cNvPr id="32" name="Rectangle 31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3" name="Straight Connector 11"/>
            <p:cNvCxnSpPr>
              <a:stCxn id="32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4" name="Straight Connector 43"/>
          <p:cNvCxnSpPr>
            <a:stCxn id="10" idx="0"/>
          </p:cNvCxnSpPr>
          <p:nvPr/>
        </p:nvCxnSpPr>
        <p:spPr bwMode="auto">
          <a:xfrm rot="5400000" flipH="1" flipV="1">
            <a:off x="1547664" y="2060848"/>
            <a:ext cx="720080" cy="86409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>
            <a:stCxn id="29" idx="0"/>
          </p:cNvCxnSpPr>
          <p:nvPr/>
        </p:nvCxnSpPr>
        <p:spPr bwMode="auto">
          <a:xfrm rot="5400000" flipH="1" flipV="1">
            <a:off x="3311860" y="2384884"/>
            <a:ext cx="720080" cy="21602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>
            <a:endCxn id="32" idx="0"/>
          </p:cNvCxnSpPr>
          <p:nvPr/>
        </p:nvCxnSpPr>
        <p:spPr bwMode="auto">
          <a:xfrm rot="16200000" flipH="1">
            <a:off x="5076056" y="2276872"/>
            <a:ext cx="720080" cy="43204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7" name="Group 49"/>
          <p:cNvGrpSpPr/>
          <p:nvPr/>
        </p:nvGrpSpPr>
        <p:grpSpPr>
          <a:xfrm rot="10800000">
            <a:off x="2339753" y="4077072"/>
            <a:ext cx="1008112" cy="1224930"/>
            <a:chOff x="971600" y="2852936"/>
            <a:chExt cx="1008112" cy="1224930"/>
          </a:xfrm>
        </p:grpSpPr>
        <p:sp>
          <p:nvSpPr>
            <p:cNvPr id="51" name="Rectangle 50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52" name="Straight Connector 11"/>
            <p:cNvCxnSpPr>
              <a:stCxn id="51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1" name="Group 52"/>
          <p:cNvGrpSpPr/>
          <p:nvPr/>
        </p:nvGrpSpPr>
        <p:grpSpPr>
          <a:xfrm rot="10800000">
            <a:off x="4283969" y="4077072"/>
            <a:ext cx="1008112" cy="1224930"/>
            <a:chOff x="971600" y="2852936"/>
            <a:chExt cx="1008112" cy="1224930"/>
          </a:xfrm>
        </p:grpSpPr>
        <p:sp>
          <p:nvSpPr>
            <p:cNvPr id="54" name="Rectangle 53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55" name="Straight Connector 11"/>
            <p:cNvCxnSpPr>
              <a:stCxn id="54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8" name="Cloud 57"/>
          <p:cNvSpPr/>
          <p:nvPr/>
        </p:nvSpPr>
        <p:spPr bwMode="auto">
          <a:xfrm>
            <a:off x="899592" y="6137920"/>
            <a:ext cx="6624736" cy="720080"/>
          </a:xfrm>
          <a:prstGeom prst="clou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                    Internet</a:t>
            </a:r>
          </a:p>
        </p:txBody>
      </p:sp>
      <p:cxnSp>
        <p:nvCxnSpPr>
          <p:cNvPr id="60" name="Straight Connector 59"/>
          <p:cNvCxnSpPr>
            <a:stCxn id="51" idx="0"/>
          </p:cNvCxnSpPr>
          <p:nvPr/>
        </p:nvCxnSpPr>
        <p:spPr bwMode="auto">
          <a:xfrm rot="16200000" flipH="1">
            <a:off x="2448161" y="5697649"/>
            <a:ext cx="935310" cy="14401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>
            <a:stCxn id="54" idx="0"/>
          </p:cNvCxnSpPr>
          <p:nvPr/>
        </p:nvCxnSpPr>
        <p:spPr bwMode="auto">
          <a:xfrm rot="5400000">
            <a:off x="4248362" y="5625641"/>
            <a:ext cx="863302" cy="21602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115616" y="2852936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Accepted:</a:t>
            </a:r>
          </a:p>
          <a:p>
            <a:r>
              <a:rPr lang="de-DE" sz="1200" dirty="0" smtClean="0">
                <a:solidFill>
                  <a:schemeClr val="accent4"/>
                </a:solidFill>
              </a:rPr>
              <a:t>80.81.192.0/</a:t>
            </a:r>
            <a:r>
              <a:rPr lang="de-DE" sz="1200" b="1" dirty="0" smtClean="0">
                <a:solidFill>
                  <a:schemeClr val="accent4"/>
                </a:solidFill>
              </a:rPr>
              <a:t>23</a:t>
            </a:r>
            <a:endParaRPr lang="de-DE" sz="1200" b="1" dirty="0">
              <a:solidFill>
                <a:schemeClr val="accent4"/>
              </a:solidFill>
            </a:endParaRPr>
          </a:p>
        </p:txBody>
      </p:sp>
      <p:grpSp>
        <p:nvGrpSpPr>
          <p:cNvPr id="13" name="Group 44"/>
          <p:cNvGrpSpPr/>
          <p:nvPr/>
        </p:nvGrpSpPr>
        <p:grpSpPr>
          <a:xfrm>
            <a:off x="5868144" y="2492896"/>
            <a:ext cx="1224136" cy="288032"/>
            <a:chOff x="7020272" y="2492896"/>
            <a:chExt cx="1224136" cy="288032"/>
          </a:xfrm>
        </p:grpSpPr>
        <p:sp>
          <p:nvSpPr>
            <p:cNvPr id="47" name="TextBox 46"/>
            <p:cNvSpPr txBox="1"/>
            <p:nvPr/>
          </p:nvSpPr>
          <p:spPr>
            <a:xfrm>
              <a:off x="7020272" y="2492896"/>
              <a:ext cx="1224136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schemeClr val="accent4"/>
                  </a:solidFill>
                </a:rPr>
                <a:t>80.81.192.0/</a:t>
              </a:r>
              <a:r>
                <a:rPr lang="de-DE" sz="1200" b="1" u="sng" dirty="0" smtClean="0">
                  <a:solidFill>
                    <a:schemeClr val="accent4"/>
                  </a:solidFill>
                </a:rPr>
                <a:t>23</a:t>
              </a:r>
              <a:endParaRPr lang="de-DE" sz="1200" b="1" u="sng" dirty="0">
                <a:solidFill>
                  <a:schemeClr val="accent4"/>
                </a:solidFill>
              </a:endParaRPr>
            </a:p>
          </p:txBody>
        </p:sp>
        <p:cxnSp>
          <p:nvCxnSpPr>
            <p:cNvPr id="49" name="Straight Arrow Connector 48"/>
            <p:cNvCxnSpPr/>
            <p:nvPr/>
          </p:nvCxnSpPr>
          <p:spPr bwMode="auto">
            <a:xfrm rot="5400000">
              <a:off x="6912260" y="2600908"/>
              <a:ext cx="288032" cy="7200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50" name="TextBox 49"/>
          <p:cNvSpPr txBox="1"/>
          <p:nvPr/>
        </p:nvSpPr>
        <p:spPr>
          <a:xfrm>
            <a:off x="3203848" y="2823319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Accepted:</a:t>
            </a:r>
          </a:p>
          <a:p>
            <a:r>
              <a:rPr lang="de-DE" sz="1200" dirty="0" smtClean="0">
                <a:solidFill>
                  <a:schemeClr val="accent4"/>
                </a:solidFill>
              </a:rPr>
              <a:t>80.81.192.0/</a:t>
            </a:r>
            <a:r>
              <a:rPr lang="de-DE" sz="1200" b="1" dirty="0" smtClean="0">
                <a:solidFill>
                  <a:schemeClr val="accent4"/>
                </a:solidFill>
              </a:rPr>
              <a:t>23</a:t>
            </a:r>
            <a:endParaRPr lang="de-DE" sz="1200" b="1" dirty="0">
              <a:solidFill>
                <a:schemeClr val="accent4"/>
              </a:solidFill>
            </a:endParaRPr>
          </a:p>
        </p:txBody>
      </p:sp>
      <p:cxnSp>
        <p:nvCxnSpPr>
          <p:cNvPr id="59" name="Straight Connector 58"/>
          <p:cNvCxnSpPr>
            <a:endCxn id="47" idx="2"/>
          </p:cNvCxnSpPr>
          <p:nvPr/>
        </p:nvCxnSpPr>
        <p:spPr bwMode="auto">
          <a:xfrm>
            <a:off x="5724128" y="2780928"/>
            <a:ext cx="756084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6372200" y="2708920"/>
            <a:ext cx="712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blocked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40" name="Rounded Rectangular Callout 39"/>
          <p:cNvSpPr/>
          <p:nvPr/>
        </p:nvSpPr>
        <p:spPr bwMode="auto">
          <a:xfrm>
            <a:off x="827584" y="4365104"/>
            <a:ext cx="1368152" cy="612648"/>
          </a:xfrm>
          <a:prstGeom prst="wedgeRoundRectCallout">
            <a:avLst>
              <a:gd name="adj1" fmla="val 104343"/>
              <a:gd name="adj2" fmla="val 52550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</a:pPr>
            <a:r>
              <a:rPr kumimoji="0" lang="de-DE" sz="1200" b="0" i="0" u="none" strike="noStrike" cap="none" normalizeH="0" baseline="0" dirty="0" smtClean="0">
                <a:ln>
                  <a:solidFill>
                    <a:schemeClr val="accent4"/>
                  </a:solidFill>
                </a:ln>
                <a:solidFill>
                  <a:schemeClr val="tx1"/>
                </a:solidFill>
                <a:effectLst/>
                <a:latin typeface="Arial" pitchFamily="34" charset="0"/>
              </a:rPr>
              <a:t>ARP-Request: Who</a:t>
            </a:r>
            <a:r>
              <a:rPr kumimoji="0" lang="de-DE" sz="1200" b="0" i="0" u="none" strike="noStrike" cap="none" normalizeH="0" dirty="0" smtClean="0">
                <a:ln>
                  <a:solidFill>
                    <a:schemeClr val="accent4"/>
                  </a:solidFill>
                </a:ln>
                <a:solidFill>
                  <a:schemeClr val="tx1"/>
                </a:solidFill>
                <a:effectLst/>
                <a:latin typeface="Arial" pitchFamily="34" charset="0"/>
              </a:rPr>
              <a:t> has 80.81.193.1?</a:t>
            </a:r>
            <a:endParaRPr kumimoji="0" lang="de-DE" sz="1200" b="0" i="0" u="none" strike="noStrike" cap="none" normalizeH="0" baseline="0" dirty="0" smtClean="0">
              <a:ln>
                <a:solidFill>
                  <a:schemeClr val="accent4"/>
                </a:solidFill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" name="TextBox 37"/>
          <p:cNvSpPr txBox="1"/>
          <p:nvPr/>
        </p:nvSpPr>
        <p:spPr>
          <a:xfrm>
            <a:off x="1403648" y="3728065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80.81.194.A/22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43" name="TextBox 38"/>
          <p:cNvSpPr txBox="1"/>
          <p:nvPr/>
        </p:nvSpPr>
        <p:spPr>
          <a:xfrm>
            <a:off x="3491880" y="3728065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80.81.195.B/22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45" name="TextBox 40"/>
          <p:cNvSpPr txBox="1"/>
          <p:nvPr/>
        </p:nvSpPr>
        <p:spPr>
          <a:xfrm>
            <a:off x="5580112" y="3717032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80.81.194.C/22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53" name="TextBox 55"/>
          <p:cNvSpPr txBox="1"/>
          <p:nvPr/>
        </p:nvSpPr>
        <p:spPr>
          <a:xfrm>
            <a:off x="2771800" y="4160113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80.81.192.D/22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63" name="TextBox 56"/>
          <p:cNvSpPr txBox="1"/>
          <p:nvPr/>
        </p:nvSpPr>
        <p:spPr>
          <a:xfrm>
            <a:off x="4716016" y="4149080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80.81.193.E/22</a:t>
            </a:r>
            <a:endParaRPr lang="de-DE" sz="12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r>
              <a:rPr lang="en-GB" smtClean="0"/>
              <a:t>#</a:t>
            </a:r>
            <a:fld id="{FA5422B3-956D-4731-8E7C-237E11F5DAE5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Cloud 4"/>
          <p:cNvSpPr/>
          <p:nvPr/>
        </p:nvSpPr>
        <p:spPr bwMode="auto">
          <a:xfrm>
            <a:off x="1115616" y="1484784"/>
            <a:ext cx="6624736" cy="720080"/>
          </a:xfrm>
          <a:prstGeom prst="clou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                    Internet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27584" y="4077072"/>
            <a:ext cx="7848872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668344" y="4149080"/>
            <a:ext cx="1224136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80.81.192.0/22</a:t>
            </a:r>
            <a:endParaRPr lang="de-DE" sz="1200" dirty="0">
              <a:solidFill>
                <a:schemeClr val="accent4"/>
              </a:solidFill>
            </a:endParaRPr>
          </a:p>
        </p:txBody>
      </p:sp>
      <p:grpSp>
        <p:nvGrpSpPr>
          <p:cNvPr id="2" name="Group 26"/>
          <p:cNvGrpSpPr/>
          <p:nvPr/>
        </p:nvGrpSpPr>
        <p:grpSpPr>
          <a:xfrm>
            <a:off x="971600" y="2852936"/>
            <a:ext cx="1008112" cy="1224930"/>
            <a:chOff x="971600" y="2852936"/>
            <a:chExt cx="1008112" cy="1224930"/>
          </a:xfrm>
        </p:grpSpPr>
        <p:sp>
          <p:nvSpPr>
            <p:cNvPr id="10" name="Rectangle 9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2" name="Straight Connector 11"/>
            <p:cNvCxnSpPr>
              <a:stCxn id="10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" name="Group 27"/>
          <p:cNvGrpSpPr/>
          <p:nvPr/>
        </p:nvGrpSpPr>
        <p:grpSpPr>
          <a:xfrm>
            <a:off x="3059832" y="2852936"/>
            <a:ext cx="1008112" cy="1224930"/>
            <a:chOff x="971600" y="2852936"/>
            <a:chExt cx="1008112" cy="1224930"/>
          </a:xfrm>
        </p:grpSpPr>
        <p:sp>
          <p:nvSpPr>
            <p:cNvPr id="29" name="Rectangle 28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0" name="Straight Connector 11"/>
            <p:cNvCxnSpPr>
              <a:stCxn id="29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" name="Group 30"/>
          <p:cNvGrpSpPr/>
          <p:nvPr/>
        </p:nvGrpSpPr>
        <p:grpSpPr>
          <a:xfrm>
            <a:off x="5148064" y="2852936"/>
            <a:ext cx="1008112" cy="1224930"/>
            <a:chOff x="971600" y="2852936"/>
            <a:chExt cx="1008112" cy="1224930"/>
          </a:xfrm>
        </p:grpSpPr>
        <p:sp>
          <p:nvSpPr>
            <p:cNvPr id="32" name="Rectangle 31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3" name="Straight Connector 11"/>
            <p:cNvCxnSpPr>
              <a:stCxn id="32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4" name="Straight Connector 43"/>
          <p:cNvCxnSpPr>
            <a:stCxn id="10" idx="0"/>
          </p:cNvCxnSpPr>
          <p:nvPr/>
        </p:nvCxnSpPr>
        <p:spPr bwMode="auto">
          <a:xfrm rot="5400000" flipH="1" flipV="1">
            <a:off x="1547664" y="2060848"/>
            <a:ext cx="720080" cy="86409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>
            <a:stCxn id="29" idx="0"/>
          </p:cNvCxnSpPr>
          <p:nvPr/>
        </p:nvCxnSpPr>
        <p:spPr bwMode="auto">
          <a:xfrm rot="5400000" flipH="1" flipV="1">
            <a:off x="3311860" y="2384884"/>
            <a:ext cx="720080" cy="21602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>
            <a:endCxn id="32" idx="0"/>
          </p:cNvCxnSpPr>
          <p:nvPr/>
        </p:nvCxnSpPr>
        <p:spPr bwMode="auto">
          <a:xfrm rot="16200000" flipH="1">
            <a:off x="5076056" y="2276872"/>
            <a:ext cx="720080" cy="43204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7" name="Group 49"/>
          <p:cNvGrpSpPr/>
          <p:nvPr/>
        </p:nvGrpSpPr>
        <p:grpSpPr>
          <a:xfrm rot="10800000">
            <a:off x="2339753" y="4077072"/>
            <a:ext cx="1008112" cy="1224930"/>
            <a:chOff x="971600" y="2852936"/>
            <a:chExt cx="1008112" cy="1224930"/>
          </a:xfrm>
        </p:grpSpPr>
        <p:sp>
          <p:nvSpPr>
            <p:cNvPr id="51" name="Rectangle 50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52" name="Straight Connector 11"/>
            <p:cNvCxnSpPr>
              <a:stCxn id="51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1" name="Group 52"/>
          <p:cNvGrpSpPr/>
          <p:nvPr/>
        </p:nvGrpSpPr>
        <p:grpSpPr>
          <a:xfrm rot="10800000">
            <a:off x="4283969" y="4077072"/>
            <a:ext cx="1008112" cy="1224930"/>
            <a:chOff x="971600" y="2852936"/>
            <a:chExt cx="1008112" cy="1224930"/>
          </a:xfrm>
        </p:grpSpPr>
        <p:sp>
          <p:nvSpPr>
            <p:cNvPr id="54" name="Rectangle 53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55" name="Straight Connector 11"/>
            <p:cNvCxnSpPr>
              <a:stCxn id="54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8" name="Cloud 57"/>
          <p:cNvSpPr/>
          <p:nvPr/>
        </p:nvSpPr>
        <p:spPr bwMode="auto">
          <a:xfrm>
            <a:off x="899592" y="6137920"/>
            <a:ext cx="6624736" cy="720080"/>
          </a:xfrm>
          <a:prstGeom prst="clou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                    Internet</a:t>
            </a:r>
          </a:p>
        </p:txBody>
      </p:sp>
      <p:cxnSp>
        <p:nvCxnSpPr>
          <p:cNvPr id="60" name="Straight Connector 59"/>
          <p:cNvCxnSpPr>
            <a:stCxn id="51" idx="0"/>
          </p:cNvCxnSpPr>
          <p:nvPr/>
        </p:nvCxnSpPr>
        <p:spPr bwMode="auto">
          <a:xfrm rot="16200000" flipH="1">
            <a:off x="2448161" y="5697649"/>
            <a:ext cx="935310" cy="14401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>
            <a:stCxn id="54" idx="0"/>
          </p:cNvCxnSpPr>
          <p:nvPr/>
        </p:nvCxnSpPr>
        <p:spPr bwMode="auto">
          <a:xfrm rot="5400000">
            <a:off x="4248362" y="5625641"/>
            <a:ext cx="863302" cy="21602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115616" y="2852936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Accepted:</a:t>
            </a:r>
          </a:p>
          <a:p>
            <a:r>
              <a:rPr lang="de-DE" sz="1200" dirty="0" smtClean="0">
                <a:solidFill>
                  <a:schemeClr val="accent4"/>
                </a:solidFill>
              </a:rPr>
              <a:t>80.81.192.0/</a:t>
            </a:r>
            <a:r>
              <a:rPr lang="de-DE" sz="1200" b="1" dirty="0" smtClean="0">
                <a:solidFill>
                  <a:schemeClr val="accent4"/>
                </a:solidFill>
              </a:rPr>
              <a:t>23</a:t>
            </a:r>
            <a:endParaRPr lang="de-DE" sz="1200" b="1" dirty="0">
              <a:solidFill>
                <a:schemeClr val="accent4"/>
              </a:solidFill>
            </a:endParaRPr>
          </a:p>
        </p:txBody>
      </p:sp>
      <p:grpSp>
        <p:nvGrpSpPr>
          <p:cNvPr id="13" name="Group 44"/>
          <p:cNvGrpSpPr/>
          <p:nvPr/>
        </p:nvGrpSpPr>
        <p:grpSpPr>
          <a:xfrm>
            <a:off x="5868144" y="2492896"/>
            <a:ext cx="1224136" cy="288032"/>
            <a:chOff x="7020272" y="2492896"/>
            <a:chExt cx="1224136" cy="288032"/>
          </a:xfrm>
        </p:grpSpPr>
        <p:sp>
          <p:nvSpPr>
            <p:cNvPr id="47" name="TextBox 46"/>
            <p:cNvSpPr txBox="1"/>
            <p:nvPr/>
          </p:nvSpPr>
          <p:spPr>
            <a:xfrm>
              <a:off x="7020272" y="2492896"/>
              <a:ext cx="1224136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schemeClr val="accent4"/>
                  </a:solidFill>
                </a:rPr>
                <a:t>80.81.192.0/</a:t>
              </a:r>
              <a:r>
                <a:rPr lang="de-DE" sz="1200" b="1" u="sng" dirty="0" smtClean="0">
                  <a:solidFill>
                    <a:schemeClr val="accent4"/>
                  </a:solidFill>
                </a:rPr>
                <a:t>23</a:t>
              </a:r>
              <a:endParaRPr lang="de-DE" sz="1200" b="1" u="sng" dirty="0">
                <a:solidFill>
                  <a:schemeClr val="accent4"/>
                </a:solidFill>
              </a:endParaRPr>
            </a:p>
          </p:txBody>
        </p:sp>
        <p:cxnSp>
          <p:nvCxnSpPr>
            <p:cNvPr id="49" name="Straight Arrow Connector 48"/>
            <p:cNvCxnSpPr/>
            <p:nvPr/>
          </p:nvCxnSpPr>
          <p:spPr bwMode="auto">
            <a:xfrm rot="5400000">
              <a:off x="6912260" y="2600908"/>
              <a:ext cx="288032" cy="7200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50" name="TextBox 49"/>
          <p:cNvSpPr txBox="1"/>
          <p:nvPr/>
        </p:nvSpPr>
        <p:spPr>
          <a:xfrm>
            <a:off x="3203848" y="2823319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Accepted:</a:t>
            </a:r>
          </a:p>
          <a:p>
            <a:r>
              <a:rPr lang="de-DE" sz="1200" dirty="0" smtClean="0">
                <a:solidFill>
                  <a:schemeClr val="accent4"/>
                </a:solidFill>
              </a:rPr>
              <a:t>80.81.192.0/</a:t>
            </a:r>
            <a:r>
              <a:rPr lang="de-DE" sz="1200" b="1" dirty="0" smtClean="0">
                <a:solidFill>
                  <a:schemeClr val="accent4"/>
                </a:solidFill>
              </a:rPr>
              <a:t>23</a:t>
            </a:r>
            <a:endParaRPr lang="de-DE" sz="1200" b="1" dirty="0">
              <a:solidFill>
                <a:schemeClr val="accent4"/>
              </a:solidFill>
            </a:endParaRPr>
          </a:p>
        </p:txBody>
      </p:sp>
      <p:cxnSp>
        <p:nvCxnSpPr>
          <p:cNvPr id="59" name="Straight Connector 58"/>
          <p:cNvCxnSpPr>
            <a:endCxn id="47" idx="2"/>
          </p:cNvCxnSpPr>
          <p:nvPr/>
        </p:nvCxnSpPr>
        <p:spPr bwMode="auto">
          <a:xfrm>
            <a:off x="5724128" y="2780928"/>
            <a:ext cx="756084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6372200" y="2708920"/>
            <a:ext cx="712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blocked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40" name="Rounded Rectangular Callout 39"/>
          <p:cNvSpPr/>
          <p:nvPr/>
        </p:nvSpPr>
        <p:spPr bwMode="auto">
          <a:xfrm>
            <a:off x="827584" y="4365104"/>
            <a:ext cx="1368152" cy="612648"/>
          </a:xfrm>
          <a:prstGeom prst="wedgeRoundRectCallout">
            <a:avLst>
              <a:gd name="adj1" fmla="val 104343"/>
              <a:gd name="adj2" fmla="val 52550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</a:pPr>
            <a:r>
              <a:rPr kumimoji="0" lang="de-DE" sz="1200" b="0" i="0" u="none" strike="noStrike" cap="none" normalizeH="0" baseline="0" dirty="0" smtClean="0">
                <a:ln>
                  <a:solidFill>
                    <a:schemeClr val="accent4"/>
                  </a:solidFill>
                </a:ln>
                <a:solidFill>
                  <a:schemeClr val="tx1"/>
                </a:solidFill>
                <a:effectLst/>
                <a:latin typeface="Arial" pitchFamily="34" charset="0"/>
              </a:rPr>
              <a:t>ARP-Request: Who</a:t>
            </a:r>
            <a:r>
              <a:rPr kumimoji="0" lang="de-DE" sz="1200" b="0" i="0" u="none" strike="noStrike" cap="none" normalizeH="0" dirty="0" smtClean="0">
                <a:ln>
                  <a:solidFill>
                    <a:schemeClr val="accent4"/>
                  </a:solidFill>
                </a:ln>
                <a:solidFill>
                  <a:schemeClr val="tx1"/>
                </a:solidFill>
                <a:effectLst/>
                <a:latin typeface="Arial" pitchFamily="34" charset="0"/>
              </a:rPr>
              <a:t> has 80.81.193.1?</a:t>
            </a:r>
            <a:endParaRPr kumimoji="0" lang="de-DE" sz="1200" b="0" i="0" u="none" strike="noStrike" cap="none" normalizeH="0" baseline="0" dirty="0" smtClean="0">
              <a:ln>
                <a:solidFill>
                  <a:schemeClr val="accent4"/>
                </a:solidFill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539552" y="2348880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chemeClr val="accent4"/>
                </a:solidFill>
              </a:rPr>
              <a:t>No</a:t>
            </a:r>
            <a:r>
              <a:rPr lang="de-DE" sz="1200" dirty="0" smtClean="0">
                <a:solidFill>
                  <a:schemeClr val="accent4"/>
                </a:solidFill>
              </a:rPr>
              <a:t> proxy-</a:t>
            </a:r>
            <a:r>
              <a:rPr lang="de-DE" sz="1200" dirty="0" err="1" smtClean="0">
                <a:solidFill>
                  <a:schemeClr val="accent4"/>
                </a:solidFill>
              </a:rPr>
              <a:t>arp</a:t>
            </a:r>
            <a:endParaRPr lang="de-DE" sz="1200" dirty="0">
              <a:solidFill>
                <a:schemeClr val="accent4"/>
              </a:solidFill>
            </a:endParaRPr>
          </a:p>
        </p:txBody>
      </p:sp>
      <p:cxnSp>
        <p:nvCxnSpPr>
          <p:cNvPr id="15" name="Gerade Verbindung mit Pfeil 14"/>
          <p:cNvCxnSpPr>
            <a:endCxn id="10" idx="2"/>
          </p:cNvCxnSpPr>
          <p:nvPr/>
        </p:nvCxnSpPr>
        <p:spPr bwMode="auto">
          <a:xfrm>
            <a:off x="899592" y="2636912"/>
            <a:ext cx="576064" cy="93610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TextBox 37"/>
          <p:cNvSpPr txBox="1"/>
          <p:nvPr/>
        </p:nvSpPr>
        <p:spPr>
          <a:xfrm>
            <a:off x="1403648" y="3728065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80.81.194.A/22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45" name="TextBox 38"/>
          <p:cNvSpPr txBox="1"/>
          <p:nvPr/>
        </p:nvSpPr>
        <p:spPr>
          <a:xfrm>
            <a:off x="3491880" y="3728065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80.81.195.B/22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53" name="TextBox 40"/>
          <p:cNvSpPr txBox="1"/>
          <p:nvPr/>
        </p:nvSpPr>
        <p:spPr>
          <a:xfrm>
            <a:off x="5580112" y="3717032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80.81.194.C/22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63" name="TextBox 55"/>
          <p:cNvSpPr txBox="1"/>
          <p:nvPr/>
        </p:nvSpPr>
        <p:spPr>
          <a:xfrm>
            <a:off x="2771800" y="4160113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80.81.192.D/22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64" name="TextBox 56"/>
          <p:cNvSpPr txBox="1"/>
          <p:nvPr/>
        </p:nvSpPr>
        <p:spPr>
          <a:xfrm>
            <a:off x="4716016" y="4149080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80.81.193.E/22</a:t>
            </a:r>
            <a:endParaRPr lang="de-DE" sz="12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37541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r>
              <a:rPr lang="en-GB" smtClean="0"/>
              <a:t>#</a:t>
            </a:r>
            <a:fld id="{FA5422B3-956D-4731-8E7C-237E11F5DAE5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Cloud 4"/>
          <p:cNvSpPr/>
          <p:nvPr/>
        </p:nvSpPr>
        <p:spPr bwMode="auto">
          <a:xfrm>
            <a:off x="1115616" y="1484784"/>
            <a:ext cx="6624736" cy="720080"/>
          </a:xfrm>
          <a:prstGeom prst="clou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                    Internet</a:t>
            </a: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27584" y="4077072"/>
            <a:ext cx="7848872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668344" y="4149080"/>
            <a:ext cx="1224136" cy="28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80.81.192.0/22</a:t>
            </a:r>
            <a:endParaRPr lang="de-DE" sz="1200" dirty="0">
              <a:solidFill>
                <a:schemeClr val="accent4"/>
              </a:solidFill>
            </a:endParaRPr>
          </a:p>
        </p:txBody>
      </p:sp>
      <p:grpSp>
        <p:nvGrpSpPr>
          <p:cNvPr id="2" name="Group 26"/>
          <p:cNvGrpSpPr/>
          <p:nvPr/>
        </p:nvGrpSpPr>
        <p:grpSpPr>
          <a:xfrm>
            <a:off x="971600" y="2852936"/>
            <a:ext cx="1008112" cy="1224930"/>
            <a:chOff x="971600" y="2852936"/>
            <a:chExt cx="1008112" cy="1224930"/>
          </a:xfrm>
        </p:grpSpPr>
        <p:sp>
          <p:nvSpPr>
            <p:cNvPr id="10" name="Rectangle 9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2" name="Straight Connector 11"/>
            <p:cNvCxnSpPr>
              <a:stCxn id="10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" name="Group 27"/>
          <p:cNvGrpSpPr/>
          <p:nvPr/>
        </p:nvGrpSpPr>
        <p:grpSpPr>
          <a:xfrm>
            <a:off x="3059832" y="2852936"/>
            <a:ext cx="1008112" cy="1224930"/>
            <a:chOff x="971600" y="2852936"/>
            <a:chExt cx="1008112" cy="1224930"/>
          </a:xfrm>
        </p:grpSpPr>
        <p:sp>
          <p:nvSpPr>
            <p:cNvPr id="29" name="Rectangle 28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0" name="Straight Connector 11"/>
            <p:cNvCxnSpPr>
              <a:stCxn id="29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" name="Group 30"/>
          <p:cNvGrpSpPr/>
          <p:nvPr/>
        </p:nvGrpSpPr>
        <p:grpSpPr>
          <a:xfrm>
            <a:off x="5148064" y="2852936"/>
            <a:ext cx="1008112" cy="1224930"/>
            <a:chOff x="971600" y="2852936"/>
            <a:chExt cx="1008112" cy="1224930"/>
          </a:xfrm>
        </p:grpSpPr>
        <p:sp>
          <p:nvSpPr>
            <p:cNvPr id="32" name="Rectangle 31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3" name="Straight Connector 11"/>
            <p:cNvCxnSpPr>
              <a:stCxn id="32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44" name="Straight Connector 43"/>
          <p:cNvCxnSpPr>
            <a:stCxn id="10" idx="0"/>
          </p:cNvCxnSpPr>
          <p:nvPr/>
        </p:nvCxnSpPr>
        <p:spPr bwMode="auto">
          <a:xfrm rot="5400000" flipH="1" flipV="1">
            <a:off x="1547664" y="2060848"/>
            <a:ext cx="720080" cy="86409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>
            <a:stCxn id="29" idx="0"/>
          </p:cNvCxnSpPr>
          <p:nvPr/>
        </p:nvCxnSpPr>
        <p:spPr bwMode="auto">
          <a:xfrm rot="5400000" flipH="1" flipV="1">
            <a:off x="3311860" y="2384884"/>
            <a:ext cx="720080" cy="21602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>
            <a:endCxn id="32" idx="0"/>
          </p:cNvCxnSpPr>
          <p:nvPr/>
        </p:nvCxnSpPr>
        <p:spPr bwMode="auto">
          <a:xfrm rot="16200000" flipH="1">
            <a:off x="5076056" y="2276872"/>
            <a:ext cx="720080" cy="43204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7" name="Group 49"/>
          <p:cNvGrpSpPr/>
          <p:nvPr/>
        </p:nvGrpSpPr>
        <p:grpSpPr>
          <a:xfrm rot="10800000">
            <a:off x="2339753" y="4077072"/>
            <a:ext cx="1008112" cy="1224930"/>
            <a:chOff x="971600" y="2852936"/>
            <a:chExt cx="1008112" cy="1224930"/>
          </a:xfrm>
        </p:grpSpPr>
        <p:sp>
          <p:nvSpPr>
            <p:cNvPr id="51" name="Rectangle 50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52" name="Straight Connector 11"/>
            <p:cNvCxnSpPr>
              <a:stCxn id="51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1" name="Group 52"/>
          <p:cNvGrpSpPr/>
          <p:nvPr/>
        </p:nvGrpSpPr>
        <p:grpSpPr>
          <a:xfrm rot="10800000">
            <a:off x="4283969" y="4077072"/>
            <a:ext cx="1008112" cy="1224930"/>
            <a:chOff x="971600" y="2852936"/>
            <a:chExt cx="1008112" cy="1224930"/>
          </a:xfrm>
        </p:grpSpPr>
        <p:sp>
          <p:nvSpPr>
            <p:cNvPr id="54" name="Rectangle 53"/>
            <p:cNvSpPr/>
            <p:nvPr/>
          </p:nvSpPr>
          <p:spPr bwMode="auto">
            <a:xfrm>
              <a:off x="971600" y="2852936"/>
              <a:ext cx="1008112" cy="7200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7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pitchFamily="34" charset="0"/>
                <a:buNone/>
                <a:tabLst/>
              </a:pPr>
              <a:endParaRPr kumimoji="0" lang="de-DE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55" name="Straight Connector 11"/>
            <p:cNvCxnSpPr>
              <a:stCxn id="54" idx="2"/>
            </p:cNvCxnSpPr>
            <p:nvPr/>
          </p:nvCxnSpPr>
          <p:spPr bwMode="auto">
            <a:xfrm rot="5400000">
              <a:off x="1222834" y="3825044"/>
              <a:ext cx="504850" cy="794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8" name="Cloud 57"/>
          <p:cNvSpPr/>
          <p:nvPr/>
        </p:nvSpPr>
        <p:spPr bwMode="auto">
          <a:xfrm>
            <a:off x="899592" y="6137920"/>
            <a:ext cx="6624736" cy="720080"/>
          </a:xfrm>
          <a:prstGeom prst="cloud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</a:pPr>
            <a:r>
              <a:rPr kumimoji="0" lang="de-DE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</a:rPr>
              <a:t>                     Internet</a:t>
            </a:r>
          </a:p>
        </p:txBody>
      </p:sp>
      <p:cxnSp>
        <p:nvCxnSpPr>
          <p:cNvPr id="60" name="Straight Connector 59"/>
          <p:cNvCxnSpPr>
            <a:stCxn id="51" idx="0"/>
          </p:cNvCxnSpPr>
          <p:nvPr/>
        </p:nvCxnSpPr>
        <p:spPr bwMode="auto">
          <a:xfrm rot="16200000" flipH="1">
            <a:off x="2448161" y="5697649"/>
            <a:ext cx="935310" cy="14401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>
            <a:stCxn id="54" idx="0"/>
          </p:cNvCxnSpPr>
          <p:nvPr/>
        </p:nvCxnSpPr>
        <p:spPr bwMode="auto">
          <a:xfrm rot="5400000">
            <a:off x="4248362" y="5625641"/>
            <a:ext cx="863302" cy="21602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115616" y="2852936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Accepted:</a:t>
            </a:r>
          </a:p>
          <a:p>
            <a:r>
              <a:rPr lang="de-DE" sz="1200" dirty="0" smtClean="0">
                <a:solidFill>
                  <a:schemeClr val="accent4"/>
                </a:solidFill>
              </a:rPr>
              <a:t>80.81.192.0/</a:t>
            </a:r>
            <a:r>
              <a:rPr lang="de-DE" sz="1200" b="1" dirty="0" smtClean="0">
                <a:solidFill>
                  <a:schemeClr val="accent4"/>
                </a:solidFill>
              </a:rPr>
              <a:t>23</a:t>
            </a:r>
            <a:endParaRPr lang="de-DE" sz="1200" b="1" dirty="0">
              <a:solidFill>
                <a:schemeClr val="accent4"/>
              </a:solidFill>
            </a:endParaRPr>
          </a:p>
        </p:txBody>
      </p:sp>
      <p:grpSp>
        <p:nvGrpSpPr>
          <p:cNvPr id="13" name="Group 44"/>
          <p:cNvGrpSpPr/>
          <p:nvPr/>
        </p:nvGrpSpPr>
        <p:grpSpPr>
          <a:xfrm>
            <a:off x="5868144" y="2492896"/>
            <a:ext cx="1224136" cy="288032"/>
            <a:chOff x="7020272" y="2492896"/>
            <a:chExt cx="1224136" cy="288032"/>
          </a:xfrm>
        </p:grpSpPr>
        <p:sp>
          <p:nvSpPr>
            <p:cNvPr id="47" name="TextBox 46"/>
            <p:cNvSpPr txBox="1"/>
            <p:nvPr/>
          </p:nvSpPr>
          <p:spPr>
            <a:xfrm>
              <a:off x="7020272" y="2492896"/>
              <a:ext cx="1224136" cy="288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>
                  <a:solidFill>
                    <a:schemeClr val="accent4"/>
                  </a:solidFill>
                </a:rPr>
                <a:t>80.81.192.0/</a:t>
              </a:r>
              <a:r>
                <a:rPr lang="de-DE" sz="1200" b="1" u="sng" dirty="0" smtClean="0">
                  <a:solidFill>
                    <a:schemeClr val="accent4"/>
                  </a:solidFill>
                </a:rPr>
                <a:t>23</a:t>
              </a:r>
              <a:endParaRPr lang="de-DE" sz="1200" b="1" u="sng" dirty="0">
                <a:solidFill>
                  <a:schemeClr val="accent4"/>
                </a:solidFill>
              </a:endParaRPr>
            </a:p>
          </p:txBody>
        </p:sp>
        <p:cxnSp>
          <p:nvCxnSpPr>
            <p:cNvPr id="49" name="Straight Arrow Connector 48"/>
            <p:cNvCxnSpPr/>
            <p:nvPr/>
          </p:nvCxnSpPr>
          <p:spPr bwMode="auto">
            <a:xfrm rot="5400000">
              <a:off x="6912260" y="2600908"/>
              <a:ext cx="288032" cy="72008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50" name="TextBox 49"/>
          <p:cNvSpPr txBox="1"/>
          <p:nvPr/>
        </p:nvSpPr>
        <p:spPr>
          <a:xfrm>
            <a:off x="3203848" y="2823319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Accepted:</a:t>
            </a:r>
          </a:p>
          <a:p>
            <a:r>
              <a:rPr lang="de-DE" sz="1200" dirty="0" smtClean="0">
                <a:solidFill>
                  <a:schemeClr val="accent4"/>
                </a:solidFill>
              </a:rPr>
              <a:t>80.81.192.0/</a:t>
            </a:r>
            <a:r>
              <a:rPr lang="de-DE" sz="1200" b="1" dirty="0" smtClean="0">
                <a:solidFill>
                  <a:schemeClr val="accent4"/>
                </a:solidFill>
              </a:rPr>
              <a:t>23</a:t>
            </a:r>
            <a:endParaRPr lang="de-DE" sz="1200" b="1" dirty="0">
              <a:solidFill>
                <a:schemeClr val="accent4"/>
              </a:solidFill>
            </a:endParaRPr>
          </a:p>
        </p:txBody>
      </p:sp>
      <p:cxnSp>
        <p:nvCxnSpPr>
          <p:cNvPr id="59" name="Straight Connector 58"/>
          <p:cNvCxnSpPr>
            <a:endCxn id="47" idx="2"/>
          </p:cNvCxnSpPr>
          <p:nvPr/>
        </p:nvCxnSpPr>
        <p:spPr bwMode="auto">
          <a:xfrm>
            <a:off x="5724128" y="2780928"/>
            <a:ext cx="756084" cy="0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6372200" y="2708920"/>
            <a:ext cx="712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blocked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40" name="Rounded Rectangular Callout 39"/>
          <p:cNvSpPr/>
          <p:nvPr/>
        </p:nvSpPr>
        <p:spPr bwMode="auto">
          <a:xfrm>
            <a:off x="827584" y="4365104"/>
            <a:ext cx="1368152" cy="612648"/>
          </a:xfrm>
          <a:prstGeom prst="wedgeRoundRectCallout">
            <a:avLst>
              <a:gd name="adj1" fmla="val 104343"/>
              <a:gd name="adj2" fmla="val 52550"/>
              <a:gd name="adj3" fmla="val 16667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</a:pPr>
            <a:r>
              <a:rPr kumimoji="0" lang="de-DE" sz="1200" b="0" i="0" u="none" strike="noStrike" cap="none" normalizeH="0" baseline="0" dirty="0" smtClean="0">
                <a:ln>
                  <a:solidFill>
                    <a:schemeClr val="accent4"/>
                  </a:solidFill>
                </a:ln>
                <a:solidFill>
                  <a:schemeClr val="tx1"/>
                </a:solidFill>
                <a:effectLst/>
                <a:latin typeface="Arial" pitchFamily="34" charset="0"/>
              </a:rPr>
              <a:t>ARP-Request: Who</a:t>
            </a:r>
            <a:r>
              <a:rPr kumimoji="0" lang="de-DE" sz="1200" b="0" i="0" u="none" strike="noStrike" cap="none" normalizeH="0" dirty="0" smtClean="0">
                <a:ln>
                  <a:solidFill>
                    <a:schemeClr val="accent4"/>
                  </a:solidFill>
                </a:ln>
                <a:solidFill>
                  <a:schemeClr val="tx1"/>
                </a:solidFill>
                <a:effectLst/>
                <a:latin typeface="Arial" pitchFamily="34" charset="0"/>
              </a:rPr>
              <a:t> has 80.81.193.1?</a:t>
            </a:r>
            <a:endParaRPr kumimoji="0" lang="de-DE" sz="1200" b="0" i="0" u="none" strike="noStrike" cap="none" normalizeH="0" baseline="0" dirty="0" smtClean="0">
              <a:ln>
                <a:solidFill>
                  <a:schemeClr val="accent4"/>
                </a:solidFill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539552" y="2348880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err="1" smtClean="0">
                <a:solidFill>
                  <a:schemeClr val="accent4"/>
                </a:solidFill>
              </a:rPr>
              <a:t>No</a:t>
            </a:r>
            <a:r>
              <a:rPr lang="de-DE" sz="1200" dirty="0" smtClean="0">
                <a:solidFill>
                  <a:schemeClr val="accent4"/>
                </a:solidFill>
              </a:rPr>
              <a:t> proxy-</a:t>
            </a:r>
            <a:r>
              <a:rPr lang="de-DE" sz="1200" dirty="0" err="1" smtClean="0">
                <a:solidFill>
                  <a:schemeClr val="accent4"/>
                </a:solidFill>
              </a:rPr>
              <a:t>arp</a:t>
            </a:r>
            <a:endParaRPr lang="de-DE" sz="1200" dirty="0">
              <a:solidFill>
                <a:schemeClr val="accent4"/>
              </a:solidFill>
            </a:endParaRPr>
          </a:p>
        </p:txBody>
      </p:sp>
      <p:cxnSp>
        <p:nvCxnSpPr>
          <p:cNvPr id="15" name="Gerade Verbindung mit Pfeil 14"/>
          <p:cNvCxnSpPr>
            <a:endCxn id="10" idx="2"/>
          </p:cNvCxnSpPr>
          <p:nvPr/>
        </p:nvCxnSpPr>
        <p:spPr bwMode="auto">
          <a:xfrm>
            <a:off x="899592" y="2636912"/>
            <a:ext cx="576064" cy="93610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Abgerundete rechteckige Legende 13"/>
          <p:cNvSpPr/>
          <p:nvPr/>
        </p:nvSpPr>
        <p:spPr bwMode="auto">
          <a:xfrm>
            <a:off x="1907704" y="2333636"/>
            <a:ext cx="1357746" cy="584486"/>
          </a:xfrm>
          <a:prstGeom prst="wedgeRoundRectCallout">
            <a:avLst>
              <a:gd name="adj1" fmla="val 74073"/>
              <a:gd name="adj2" fmla="val 140188"/>
              <a:gd name="adj3" fmla="val 1666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7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buNone/>
              <a:tabLst/>
            </a:pPr>
            <a:r>
              <a:rPr lang="de-DE" sz="1200" dirty="0" smtClean="0">
                <a:solidFill>
                  <a:schemeClr val="accent4"/>
                </a:solidFill>
                <a:latin typeface="Arial" pitchFamily="34" charset="0"/>
              </a:rPr>
              <a:t>Send Traffic </a:t>
            </a:r>
            <a:r>
              <a:rPr lang="de-DE" sz="1200" dirty="0" err="1" smtClean="0">
                <a:solidFill>
                  <a:schemeClr val="accent4"/>
                </a:solidFill>
                <a:latin typeface="Arial" pitchFamily="34" charset="0"/>
              </a:rPr>
              <a:t>for</a:t>
            </a:r>
            <a:r>
              <a:rPr lang="de-DE" sz="1200" dirty="0" smtClean="0">
                <a:solidFill>
                  <a:schemeClr val="accent4"/>
                </a:solidFill>
                <a:latin typeface="Arial" pitchFamily="34" charset="0"/>
              </a:rPr>
              <a:t> 80.81.193.1 </a:t>
            </a:r>
            <a:r>
              <a:rPr lang="de-DE" sz="1200" dirty="0" err="1" smtClean="0">
                <a:solidFill>
                  <a:schemeClr val="accent4"/>
                </a:solidFill>
                <a:latin typeface="Arial" pitchFamily="34" charset="0"/>
              </a:rPr>
              <a:t>to</a:t>
            </a:r>
            <a:r>
              <a:rPr lang="de-DE" sz="1200" dirty="0" smtClean="0">
                <a:solidFill>
                  <a:schemeClr val="accent4"/>
                </a:solidFill>
                <a:latin typeface="Arial" pitchFamily="34" charset="0"/>
              </a:rPr>
              <a:t> </a:t>
            </a:r>
            <a:r>
              <a:rPr lang="de-DE" sz="1200" dirty="0" err="1" smtClean="0">
                <a:solidFill>
                  <a:schemeClr val="accent4"/>
                </a:solidFill>
                <a:latin typeface="Arial" pitchFamily="34" charset="0"/>
              </a:rPr>
              <a:t>me</a:t>
            </a:r>
            <a:r>
              <a:rPr lang="de-DE" sz="1200" dirty="0" smtClean="0">
                <a:solidFill>
                  <a:schemeClr val="accent4"/>
                </a:solidFill>
                <a:latin typeface="Arial" pitchFamily="34" charset="0"/>
              </a:rPr>
              <a:t>!</a:t>
            </a:r>
            <a:endParaRPr kumimoji="0" lang="de-DE" sz="1200" b="0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Arial" pitchFamily="34" charset="0"/>
            </a:endParaRPr>
          </a:p>
        </p:txBody>
      </p:sp>
      <p:sp>
        <p:nvSpPr>
          <p:cNvPr id="43" name="TextBox 37"/>
          <p:cNvSpPr txBox="1"/>
          <p:nvPr/>
        </p:nvSpPr>
        <p:spPr>
          <a:xfrm>
            <a:off x="1403648" y="3728065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80.81.194.A/22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45" name="TextBox 38"/>
          <p:cNvSpPr txBox="1"/>
          <p:nvPr/>
        </p:nvSpPr>
        <p:spPr>
          <a:xfrm>
            <a:off x="3491880" y="3728065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80.81.195.B/22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53" name="TextBox 40"/>
          <p:cNvSpPr txBox="1"/>
          <p:nvPr/>
        </p:nvSpPr>
        <p:spPr>
          <a:xfrm>
            <a:off x="5580112" y="3717032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80.81.194.C/22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63" name="TextBox 55"/>
          <p:cNvSpPr txBox="1"/>
          <p:nvPr/>
        </p:nvSpPr>
        <p:spPr>
          <a:xfrm>
            <a:off x="2771800" y="4160113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80.81.192.D/22</a:t>
            </a:r>
            <a:endParaRPr lang="de-DE" sz="1200" dirty="0">
              <a:solidFill>
                <a:schemeClr val="accent4"/>
              </a:solidFill>
            </a:endParaRPr>
          </a:p>
        </p:txBody>
      </p:sp>
      <p:sp>
        <p:nvSpPr>
          <p:cNvPr id="64" name="TextBox 56"/>
          <p:cNvSpPr txBox="1"/>
          <p:nvPr/>
        </p:nvSpPr>
        <p:spPr>
          <a:xfrm>
            <a:off x="4716016" y="4149080"/>
            <a:ext cx="1224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4"/>
                </a:solidFill>
              </a:rPr>
              <a:t>80.81.193.E/22</a:t>
            </a:r>
            <a:endParaRPr lang="de-DE" sz="12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818401"/>
      </p:ext>
    </p:extLst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2060848"/>
            <a:ext cx="8223250" cy="4068490"/>
          </a:xfrm>
        </p:spPr>
        <p:txBody>
          <a:bodyPr/>
          <a:lstStyle/>
          <a:p>
            <a:endParaRPr lang="de-DE" dirty="0" smtClean="0"/>
          </a:p>
          <a:p>
            <a:r>
              <a:rPr lang="de-DE" dirty="0" smtClean="0"/>
              <a:t>RFC 1027: „ </a:t>
            </a:r>
            <a:r>
              <a:rPr lang="en-US" dirty="0"/>
              <a:t>Using ARP to Implement Transparent Subnet </a:t>
            </a:r>
            <a:r>
              <a:rPr lang="en-US" dirty="0" smtClean="0"/>
              <a:t>Gateways”</a:t>
            </a:r>
          </a:p>
          <a:p>
            <a:pPr lvl="1"/>
            <a:r>
              <a:rPr lang="de-DE" dirty="0" smtClean="0"/>
              <a:t>1987: A </a:t>
            </a:r>
            <a:r>
              <a:rPr lang="de-DE" dirty="0" err="1" smtClean="0"/>
              <a:t>network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100 </a:t>
            </a:r>
            <a:r>
              <a:rPr lang="de-DE" dirty="0" err="1" smtClean="0"/>
              <a:t>hosts</a:t>
            </a:r>
            <a:r>
              <a:rPr lang="de-DE" dirty="0" smtClean="0"/>
              <a:t> was </a:t>
            </a:r>
            <a:r>
              <a:rPr lang="de-DE" dirty="0" err="1" smtClean="0"/>
              <a:t>considered</a:t>
            </a:r>
            <a:r>
              <a:rPr lang="de-DE" dirty="0" smtClean="0"/>
              <a:t> large</a:t>
            </a:r>
          </a:p>
          <a:p>
            <a:pPr lvl="1"/>
            <a:r>
              <a:rPr lang="de-DE" dirty="0" smtClean="0"/>
              <a:t>Repeaters </a:t>
            </a:r>
            <a:r>
              <a:rPr lang="de-DE" dirty="0" err="1" smtClean="0"/>
              <a:t>were</a:t>
            </a:r>
            <a:r>
              <a:rPr lang="de-DE" dirty="0" smtClean="0"/>
              <a:t> </a:t>
            </a:r>
            <a:r>
              <a:rPr lang="de-DE" dirty="0" err="1" smtClean="0"/>
              <a:t>common</a:t>
            </a:r>
            <a:endParaRPr lang="de-DE" dirty="0" smtClean="0"/>
          </a:p>
          <a:p>
            <a:pPr lvl="1"/>
            <a:r>
              <a:rPr lang="de-DE" dirty="0" err="1" smtClean="0"/>
              <a:t>Subnetting</a:t>
            </a:r>
            <a:r>
              <a:rPr lang="de-DE" dirty="0" smtClean="0"/>
              <a:t> was „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thing</a:t>
            </a:r>
            <a:r>
              <a:rPr lang="de-DE" dirty="0" smtClean="0"/>
              <a:t>“</a:t>
            </a:r>
          </a:p>
          <a:p>
            <a:pPr lvl="1"/>
            <a:r>
              <a:rPr lang="de-DE" dirty="0" smtClean="0"/>
              <a:t>Proxy-Arp was a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connecting</a:t>
            </a:r>
            <a:r>
              <a:rPr lang="de-DE" dirty="0" smtClean="0"/>
              <a:t> </a:t>
            </a:r>
            <a:r>
              <a:rPr lang="de-DE" dirty="0" err="1" smtClean="0"/>
              <a:t>networks</a:t>
            </a:r>
            <a:r>
              <a:rPr lang="de-DE" dirty="0" smtClean="0"/>
              <a:t> in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hosts</a:t>
            </a:r>
            <a:r>
              <a:rPr lang="de-DE" dirty="0" smtClean="0"/>
              <a:t> </a:t>
            </a:r>
            <a:r>
              <a:rPr lang="de-DE" dirty="0" err="1" smtClean="0"/>
              <a:t>were</a:t>
            </a:r>
            <a:r>
              <a:rPr lang="de-DE" dirty="0" smtClean="0"/>
              <a:t> not </a:t>
            </a:r>
            <a:r>
              <a:rPr lang="de-DE" dirty="0" err="1" smtClean="0"/>
              <a:t>aware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subnetting</a:t>
            </a:r>
            <a:endParaRPr lang="de-DE" dirty="0" smtClean="0"/>
          </a:p>
          <a:p>
            <a:r>
              <a:rPr lang="de-DE" dirty="0" smtClean="0"/>
              <a:t>Proxy-Arp „on“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default</a:t>
            </a:r>
            <a:r>
              <a:rPr lang="de-DE" dirty="0" smtClean="0"/>
              <a:t> in Cisco IOS </a:t>
            </a:r>
            <a:r>
              <a:rPr lang="de-DE" dirty="0" err="1" smtClean="0"/>
              <a:t>since</a:t>
            </a:r>
            <a:r>
              <a:rPr lang="de-DE" dirty="0" smtClean="0"/>
              <a:t> </a:t>
            </a:r>
            <a:r>
              <a:rPr lang="de-DE" dirty="0" err="1" smtClean="0"/>
              <a:t>version</a:t>
            </a:r>
            <a:r>
              <a:rPr lang="de-DE" dirty="0" smtClean="0"/>
              <a:t> 9 </a:t>
            </a:r>
            <a:r>
              <a:rPr lang="de-DE" dirty="0" err="1" smtClean="0"/>
              <a:t>at</a:t>
            </a:r>
            <a:r>
              <a:rPr lang="de-DE" dirty="0" smtClean="0"/>
              <a:t> least</a:t>
            </a:r>
            <a:br>
              <a:rPr lang="de-DE" dirty="0" smtClean="0"/>
            </a:br>
            <a:endParaRPr lang="de-DE" dirty="0" smtClean="0"/>
          </a:p>
          <a:p>
            <a:r>
              <a:rPr lang="de-DE" sz="2800" u="sng" dirty="0" smtClean="0"/>
              <a:t>Do </a:t>
            </a:r>
            <a:r>
              <a:rPr lang="de-DE" sz="2800" u="sng" dirty="0" err="1" smtClean="0"/>
              <a:t>we</a:t>
            </a:r>
            <a:r>
              <a:rPr lang="de-DE" sz="2800" u="sng" dirty="0" smtClean="0"/>
              <a:t> still </a:t>
            </a:r>
            <a:r>
              <a:rPr lang="de-DE" sz="2800" u="sng" dirty="0" err="1" smtClean="0"/>
              <a:t>need</a:t>
            </a:r>
            <a:r>
              <a:rPr lang="de-DE" sz="2800" u="sng" dirty="0" smtClean="0"/>
              <a:t> </a:t>
            </a:r>
            <a:r>
              <a:rPr lang="de-DE" sz="2800" u="sng" dirty="0" err="1" smtClean="0"/>
              <a:t>this</a:t>
            </a:r>
            <a:r>
              <a:rPr lang="de-DE" sz="2800" u="sng" dirty="0" smtClean="0"/>
              <a:t>?</a:t>
            </a:r>
            <a:endParaRPr lang="de-DE" sz="2800" u="sng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7544" y="1700808"/>
            <a:ext cx="6768752" cy="288032"/>
          </a:xfrm>
        </p:spPr>
        <p:txBody>
          <a:bodyPr/>
          <a:lstStyle/>
          <a:p>
            <a:r>
              <a:rPr lang="de-DE" sz="4000" dirty="0" smtClean="0"/>
              <a:t>Proxy-ARP: a </a:t>
            </a:r>
            <a:r>
              <a:rPr lang="de-DE" sz="4000" dirty="0" err="1" smtClean="0"/>
              <a:t>history</a:t>
            </a:r>
            <a:endParaRPr lang="de-DE" sz="4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r>
              <a:rPr lang="en-GB" smtClean="0"/>
              <a:t>#</a:t>
            </a:r>
            <a:fld id="{FA5422B3-956D-4731-8E7C-237E11F5DAE5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971786"/>
      </p:ext>
    </p:extLst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decix_corporate-presentation2011-03">
  <a:themeElements>
    <a:clrScheme name="DE-CIX Color Style">
      <a:dk1>
        <a:srgbClr val="575759"/>
      </a:dk1>
      <a:lt1>
        <a:srgbClr val="FFFFFF"/>
      </a:lt1>
      <a:dk2>
        <a:srgbClr val="575759"/>
      </a:dk2>
      <a:lt2>
        <a:srgbClr val="FFFFFF"/>
      </a:lt2>
      <a:accent1>
        <a:srgbClr val="E0091E"/>
      </a:accent1>
      <a:accent2>
        <a:srgbClr val="FEED01"/>
      </a:accent2>
      <a:accent3>
        <a:srgbClr val="FFFFFF"/>
      </a:accent3>
      <a:accent4>
        <a:srgbClr val="000000"/>
      </a:accent4>
      <a:accent5>
        <a:srgbClr val="E0091E"/>
      </a:accent5>
      <a:accent6>
        <a:srgbClr val="FEED01"/>
      </a:accent6>
      <a:hlink>
        <a:srgbClr val="575759"/>
      </a:hlink>
      <a:folHlink>
        <a:srgbClr val="B2B2B2"/>
      </a:folHlink>
    </a:clrScheme>
    <a:fontScheme name="DE-CIX Text Style">
      <a:majorFont>
        <a:latin typeface="Handel Gothic"/>
        <a:ea typeface=""/>
        <a:cs typeface=""/>
      </a:majorFont>
      <a:minorFont>
        <a:latin typeface="Arial"/>
        <a:ea typeface=""/>
        <a:cs typeface="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7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3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7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pitchFamily="34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decix_corporate-presentation2011-03</Template>
  <TotalTime>0</TotalTime>
  <Words>625</Words>
  <Application>Microsoft Office PowerPoint</Application>
  <PresentationFormat>Bildschirmpräsentation (4:3)</PresentationFormat>
  <Paragraphs>162</Paragraphs>
  <Slides>11</Slides>
  <Notes>10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2" baseType="lpstr">
      <vt:lpstr>decix_corporate-presentation2011-03</vt:lpstr>
      <vt:lpstr>PowerPoint-Präsentation</vt:lpstr>
      <vt:lpstr>Proxy-Arp considered harmful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Proxy-ARP: a history</vt:lpstr>
      <vt:lpstr>DE-CIX: Lessons learned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Wolfgang Tremmel</dc:creator>
  <cp:lastModifiedBy>Wolfgang Tremmel</cp:lastModifiedBy>
  <cp:revision>56</cp:revision>
  <cp:lastPrinted>2011-03-24T09:45:49Z</cp:lastPrinted>
  <dcterms:created xsi:type="dcterms:W3CDTF">2011-09-28T04:08:03Z</dcterms:created>
  <dcterms:modified xsi:type="dcterms:W3CDTF">2011-11-01T08:48:00Z</dcterms:modified>
</cp:coreProperties>
</file>