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95" r:id="rId1"/>
  </p:sldMasterIdLst>
  <p:notesMasterIdLst>
    <p:notesMasterId r:id="rId13"/>
  </p:notesMasterIdLst>
  <p:sldIdLst>
    <p:sldId id="482" r:id="rId2"/>
    <p:sldId id="436" r:id="rId3"/>
    <p:sldId id="485" r:id="rId4"/>
    <p:sldId id="487" r:id="rId5"/>
    <p:sldId id="489" r:id="rId6"/>
    <p:sldId id="447" r:id="rId7"/>
    <p:sldId id="477" r:id="rId8"/>
    <p:sldId id="423" r:id="rId9"/>
    <p:sldId id="484" r:id="rId10"/>
    <p:sldId id="490" r:id="rId11"/>
    <p:sldId id="42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5D2E8"/>
    <a:srgbClr val="5D8BA4"/>
    <a:srgbClr val="5F5F5F"/>
    <a:srgbClr val="777777"/>
    <a:srgbClr val="B2B2B2"/>
    <a:srgbClr val="0098C3"/>
    <a:srgbClr val="17A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3" autoAdjust="0"/>
    <p:restoredTop sz="86299" autoAdjust="0"/>
  </p:normalViewPr>
  <p:slideViewPr>
    <p:cSldViewPr>
      <p:cViewPr varScale="1">
        <p:scale>
          <a:sx n="80" d="100"/>
          <a:sy n="80" d="100"/>
        </p:scale>
        <p:origin x="-17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00E8D0-536C-4E30-BFB3-C31623CF1A7B}" type="datetime1">
              <a:rPr lang="en-US"/>
              <a:pPr>
                <a:defRPr/>
              </a:pPr>
              <a:t>10/28/11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4AAC44-AC97-421F-9406-D0CA57CDF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4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0043E3-B5C5-924A-85AC-F10E4E6D4345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90F53-9B2A-F942-AF4A-B541B0D0B1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figures were accurate on </a:t>
            </a:r>
            <a:r>
              <a:rPr lang="en-US" baseline="0" smtClean="0"/>
              <a:t>28 October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8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Allocation rate is way down - </a:t>
            </a:r>
            <a:r>
              <a:rPr lang="en-US" dirty="0" smtClean="0"/>
              <a:t>Issued</a:t>
            </a:r>
            <a:r>
              <a:rPr lang="en-US" baseline="0" dirty="0" smtClean="0"/>
              <a:t> only 1.16  /8s in first 9 months of this year, partially due to new policy that allows ISPs to request only a 3 month supply of addresses, also larger ISPs have not been requesting space, may be due to saturation in certain markets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70496-8D0D-4824-8DC5-A51B4DA5169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Accurate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through 4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November 2011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At ARIN there are also a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couple new proposals, see the URL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0E780A-7431-2F4E-9E23-4229C59F32A6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one manages their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rpki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through our web interface, delegated is where they setup their own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rpki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system and work through a interface called up/down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delegated they also setup their own website/database/whatever for their local changes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C40250-A755-3249-9B21-CA194F1DC4A9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Similar to 6to4</a:t>
            </a:r>
          </a:p>
        </p:txBody>
      </p:sp>
      <p:sp>
        <p:nvSpPr>
          <p:cNvPr id="188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9545D5-5F14-574F-A8BA-DC47797332BB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657600"/>
            <a:ext cx="6934200" cy="1162050"/>
          </a:xfrm>
        </p:spPr>
        <p:txBody>
          <a:bodyPr/>
          <a:lstStyle>
            <a:lvl1pPr algn="l">
              <a:defRPr b="1" i="0">
                <a:solidFill>
                  <a:srgbClr val="05183A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29200"/>
            <a:ext cx="6400800" cy="838200"/>
          </a:xfrm>
        </p:spPr>
        <p:txBody>
          <a:bodyPr/>
          <a:lstStyle>
            <a:lvl1pPr marL="0" indent="0" algn="l">
              <a:buNone/>
              <a:defRPr>
                <a:solidFill>
                  <a:srgbClr val="05183A"/>
                </a:solidFill>
                <a:latin typeface="Century Gothic"/>
                <a:cs typeface="Century Gothic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2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8DDA-856C-44B2-94F5-B3A50AC70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ACC4-EBD6-47B7-8D6A-426BC0829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9563E4-4B8F-4F0B-8453-35074A1F6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17" r:id="rId2"/>
    <p:sldLayoutId id="2147485822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 txBox="1">
            <a:spLocks/>
          </p:cNvSpPr>
          <p:nvPr/>
        </p:nvSpPr>
        <p:spPr bwMode="auto">
          <a:xfrm>
            <a:off x="228600" y="3435351"/>
            <a:ext cx="89154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23" tIns="50911" rIns="101823" bIns="50911" anchor="ctr"/>
          <a:lstStyle>
            <a:lvl1pPr defTabSz="5064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64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64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64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64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>
                <a:solidFill>
                  <a:srgbClr val="10253F"/>
                </a:solidFill>
              </a:rPr>
              <a:t>ARIN </a:t>
            </a:r>
            <a:r>
              <a:rPr lang="en-US" sz="4800" b="1" dirty="0" smtClean="0">
                <a:solidFill>
                  <a:srgbClr val="10253F"/>
                </a:solidFill>
              </a:rPr>
              <a:t>Update</a:t>
            </a:r>
          </a:p>
          <a:p>
            <a:pPr algn="ctr">
              <a:lnSpc>
                <a:spcPct val="70000"/>
              </a:lnSpc>
            </a:pPr>
            <a:endParaRPr lang="en-US" sz="3200" b="1" dirty="0">
              <a:solidFill>
                <a:srgbClr val="10253F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10253F"/>
                </a:solidFill>
                <a:latin typeface="Century Gothic" charset="0"/>
              </a:rPr>
              <a:t>RIPE 63</a:t>
            </a:r>
          </a:p>
          <a:p>
            <a:pPr algn="ctr">
              <a:lnSpc>
                <a:spcPct val="70000"/>
              </a:lnSpc>
            </a:pPr>
            <a:endParaRPr lang="en-US" sz="3200" b="1" dirty="0">
              <a:solidFill>
                <a:srgbClr val="10253F"/>
              </a:solidFill>
              <a:latin typeface="Century Gothic" charset="0"/>
            </a:endParaRPr>
          </a:p>
          <a:p>
            <a:pPr algn="ctr"/>
            <a:r>
              <a:rPr lang="en-US" b="1" dirty="0" smtClean="0">
                <a:solidFill>
                  <a:srgbClr val="10253F"/>
                </a:solidFill>
                <a:latin typeface="Century Gothic" charset="0"/>
              </a:rPr>
              <a:t>Nate Davis</a:t>
            </a:r>
          </a:p>
          <a:p>
            <a:pPr algn="ctr"/>
            <a:r>
              <a:rPr lang="en-US" b="1" dirty="0">
                <a:solidFill>
                  <a:srgbClr val="10253F"/>
                </a:solidFill>
                <a:latin typeface="Century Gothic" charset="0"/>
              </a:rPr>
              <a:t>Chief Operations Officer</a:t>
            </a:r>
          </a:p>
        </p:txBody>
      </p:sp>
    </p:spTree>
    <p:extLst>
      <p:ext uri="{BB962C8B-B14F-4D97-AF65-F5344CB8AC3E}">
        <p14:creationId xmlns:p14="http://schemas.microsoft.com/office/powerpoint/2010/main" val="1286067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llas logo_final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81" y="1426511"/>
            <a:ext cx="3318284" cy="3442600"/>
          </a:xfrm>
          <a:prstGeom prst="rect">
            <a:avLst/>
          </a:prstGeom>
        </p:spPr>
      </p:pic>
      <p:sp>
        <p:nvSpPr>
          <p:cNvPr id="187393" name="Title 1"/>
          <p:cNvSpPr>
            <a:spLocks noGrp="1"/>
          </p:cNvSpPr>
          <p:nvPr>
            <p:ph type="title"/>
          </p:nvPr>
        </p:nvSpPr>
        <p:spPr>
          <a:xfrm>
            <a:off x="685800" y="612034"/>
            <a:ext cx="7391400" cy="1143000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Upcoming ARIN Meetings</a:t>
            </a:r>
            <a:endParaRPr lang="en-US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22680" y="4755707"/>
            <a:ext cx="2490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entury Gothic"/>
                <a:cs typeface="Century Gothic"/>
              </a:rPr>
              <a:t>Network Sponsor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55" y="4755707"/>
            <a:ext cx="1535701" cy="39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Vancouver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2" y="1755034"/>
            <a:ext cx="3476362" cy="27433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88440" y="1891117"/>
            <a:ext cx="0" cy="33820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08877" y="4755707"/>
            <a:ext cx="2490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entury Gothic"/>
                <a:cs typeface="Century Gothic"/>
              </a:rPr>
              <a:t>Network Sponsor</a:t>
            </a:r>
          </a:p>
        </p:txBody>
      </p:sp>
      <p:pic>
        <p:nvPicPr>
          <p:cNvPr id="9" name="Picture 8" descr="imgLogoTerremar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08" y="4755707"/>
            <a:ext cx="1711117" cy="36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7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 descr="C:\Documents and Settings\leslien\Local Settings\Temporary Internet Files\Content.IE5\P9WIMAOI\MPj043953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6248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5186362" cy="10461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charset="0"/>
              </a:rPr>
              <a:t>2011 Focus</a:t>
            </a:r>
            <a:endParaRPr lang="en-US" dirty="0">
              <a:latin typeface="Century Gothic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58775" y="1219200"/>
            <a:ext cx="7870825" cy="4953000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/>
              <a:buChar char="•"/>
              <a:defRPr/>
            </a:pPr>
            <a:r>
              <a:rPr lang="en-US" b="1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IPv4 Depletion &amp; IPv6 Uptake </a:t>
            </a:r>
          </a:p>
          <a:p>
            <a:pPr marL="742950" lvl="2" indent="-342900">
              <a:lnSpc>
                <a:spcPct val="110000"/>
              </a:lnSpc>
              <a:defRPr/>
            </a:pPr>
            <a:r>
              <a:rPr lang="en-US" dirty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Developing, adapting, and improving processes and procedures</a:t>
            </a:r>
          </a:p>
          <a:p>
            <a:pPr marL="742950" lvl="2" indent="-342900">
              <a:lnSpc>
                <a:spcPct val="110000"/>
              </a:lnSpc>
              <a:defRPr/>
            </a:pPr>
            <a:r>
              <a:rPr lang="en-US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Continue IPv6 outreach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Implementation of new </a:t>
            </a:r>
            <a:r>
              <a:rPr lang="en-US" sz="2800" b="1" dirty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p</a:t>
            </a:r>
            <a:r>
              <a:rPr lang="en-US" sz="2800" b="1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olicies and </a:t>
            </a:r>
            <a:r>
              <a:rPr lang="en-US" sz="2800" b="1" dirty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s</a:t>
            </a:r>
            <a:r>
              <a:rPr lang="en-US" sz="2800" b="1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ervices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Continued </a:t>
            </a:r>
            <a:r>
              <a:rPr lang="en-US" sz="2800" b="1" dirty="0"/>
              <a:t>development and integration of web-based system (ARIN Online</a:t>
            </a:r>
            <a:r>
              <a:rPr lang="en-US" sz="2800" b="1" dirty="0" smtClean="0"/>
              <a:t>)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DNSSEC </a:t>
            </a:r>
            <a:r>
              <a:rPr lang="en-US" sz="2800" b="1" dirty="0"/>
              <a:t>and </a:t>
            </a:r>
            <a:r>
              <a:rPr lang="en-US" sz="2800" b="1" dirty="0" smtClean="0"/>
              <a:t>RPKI deployment</a:t>
            </a:r>
            <a:endParaRPr lang="en-US" sz="2800" b="1" dirty="0"/>
          </a:p>
          <a:p>
            <a:r>
              <a:rPr lang="en-US" sz="2800" b="1" dirty="0" smtClean="0"/>
              <a:t>Continued </a:t>
            </a:r>
            <a:r>
              <a:rPr lang="en-US" sz="2800" b="1" dirty="0"/>
              <a:t>participation in Internet Governance forums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endParaRPr lang="en-US" sz="2800" b="1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sz="2800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ARIN Inventory Report</a:t>
            </a:r>
            <a:endParaRPr lang="en-US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~5.67 /8s in available inventory </a:t>
            </a:r>
          </a:p>
          <a:p>
            <a:pPr lvl="1"/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Doesn’t include quarantined space (reclaimed/returned space held for 6 months  to clear </a:t>
            </a: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filters, ~6.7 /16s)</a:t>
            </a:r>
            <a:endParaRPr lang="en-US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457200" lvl="1" indent="0">
              <a:buNone/>
            </a:pPr>
            <a:endParaRPr lang="en-US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endParaRPr lang="en-US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pic>
        <p:nvPicPr>
          <p:cNvPr id="2" name="Picture 1" descr="Snapshot 2011-10-06 08-04-0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00400"/>
            <a:ext cx="317414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019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2011 IPv4 Delegations Issued By ARIN</a:t>
            </a:r>
            <a:br>
              <a:rPr lang="en-US" b="1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4576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**1.16 /8s </a:t>
            </a:r>
            <a:r>
              <a:rPr lang="en-US" dirty="0" smtClean="0">
                <a:solidFill>
                  <a:srgbClr val="3366FF"/>
                </a:solidFill>
              </a:rPr>
              <a:t>issued in Q1-Q3 2011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7620000" cy="42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0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752600"/>
            <a:ext cx="595563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277" y="228600"/>
            <a:ext cx="91440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>ISP Members with IPv4 and IPv6</a:t>
            </a:r>
            <a:endParaRPr lang="en-US" sz="40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143000"/>
            <a:ext cx="73025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Century Gothic" charset="0"/>
                <a:ea typeface="ＭＳ Ｐゴシック" charset="0"/>
                <a:cs typeface="Century Gothic" charset="0"/>
              </a:rPr>
              <a:t>3,748 </a:t>
            </a:r>
            <a:r>
              <a:rPr lang="en-US" sz="2800" dirty="0" smtClean="0">
                <a:latin typeface="Century Gothic" charset="0"/>
                <a:ea typeface="ＭＳ Ｐゴシック" charset="0"/>
                <a:cs typeface="ＭＳ Ｐゴシック" charset="0"/>
              </a:rPr>
              <a:t>ISP subscriber members</a:t>
            </a:r>
            <a:endParaRPr lang="en-US" dirty="0" smtClean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1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20762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cs typeface="Century Gothic" charset="0"/>
              </a:rPr>
              <a:t>New Policies Implemented</a:t>
            </a:r>
            <a:endParaRPr lang="en-US" dirty="0" smtClean="0">
              <a:solidFill>
                <a:srgbClr val="0000FF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/>
          <a:lstStyle/>
          <a:p>
            <a:pPr marL="514350" indent="-457200">
              <a:buNone/>
            </a:pPr>
            <a:r>
              <a:rPr lang="en-US" sz="2400" dirty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ARIN-2011-3: </a:t>
            </a:r>
            <a:r>
              <a:rPr lang="en-US" sz="2400" b="1" dirty="0">
                <a:latin typeface="Century Gothic" charset="0"/>
                <a:cs typeface="Century Gothic" charset="0"/>
              </a:rPr>
              <a:t>Better IPv6 Allocations for ISPs</a:t>
            </a:r>
          </a:p>
          <a:p>
            <a:pPr marL="914400" lvl="1" indent="-457200"/>
            <a:r>
              <a:rPr lang="en-US" sz="2000" dirty="0" smtClean="0">
                <a:latin typeface="Century Gothic" charset="0"/>
                <a:cs typeface="Century Gothic" charset="0"/>
              </a:rPr>
              <a:t>Enables </a:t>
            </a:r>
            <a:r>
              <a:rPr lang="en-US" sz="2000" dirty="0">
                <a:latin typeface="Century Gothic" charset="0"/>
                <a:cs typeface="Century Gothic" charset="0"/>
              </a:rPr>
              <a:t>ISPs to request larger blocks of IPv6 space on nibble </a:t>
            </a:r>
            <a:r>
              <a:rPr lang="en-US" sz="2000" dirty="0" smtClean="0">
                <a:latin typeface="Century Gothic" charset="0"/>
                <a:cs typeface="Century Gothic" charset="0"/>
              </a:rPr>
              <a:t>boundaries</a:t>
            </a:r>
          </a:p>
          <a:p>
            <a:pPr marL="914400" lvl="1" indent="-457200"/>
            <a:r>
              <a:rPr lang="en-US" sz="2000" dirty="0" smtClean="0"/>
              <a:t>Implemented up to /24s</a:t>
            </a:r>
          </a:p>
          <a:p>
            <a:pPr marL="914400" lvl="1" indent="-457200"/>
            <a:endParaRPr lang="en-US" sz="2000" dirty="0"/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ARIN-2010-14:</a:t>
            </a:r>
            <a:r>
              <a:rPr lang="en-US" sz="2400" b="1" dirty="0">
                <a:latin typeface="Century Gothic" charset="0"/>
                <a:cs typeface="Century Gothic" charset="0"/>
              </a:rPr>
              <a:t> Standardize IP Reassignment Registration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Requirements</a:t>
            </a:r>
            <a:endParaRPr lang="en-US" sz="2400" b="1" dirty="0">
              <a:latin typeface="Century Gothic" charset="0"/>
              <a:cs typeface="Century Gothic" charset="0"/>
            </a:endParaRPr>
          </a:p>
          <a:p>
            <a:pPr lvl="1"/>
            <a:r>
              <a:rPr lang="en-US" sz="2000" dirty="0">
                <a:latin typeface="Century Gothic" charset="0"/>
                <a:cs typeface="Century Gothic" charset="0"/>
              </a:rPr>
              <a:t>Expands the “cable IPv4 allocation policy” to all ISPs with residential/DHCP-type customers (lowers utilization threshold, increases utilization information requirements)</a:t>
            </a:r>
          </a:p>
          <a:p>
            <a:pPr lvl="1"/>
            <a:r>
              <a:rPr lang="en-US" sz="2000" u="sng" dirty="0">
                <a:latin typeface="Century Gothic" charset="0"/>
                <a:cs typeface="Century Gothic" charset="0"/>
              </a:rPr>
              <a:t>Requires SWIP for /64 and larger static </a:t>
            </a:r>
            <a:r>
              <a:rPr lang="en-US" sz="2000" u="sng" dirty="0" smtClean="0">
                <a:latin typeface="Century Gothic" charset="0"/>
                <a:cs typeface="Century Gothic" charset="0"/>
              </a:rPr>
              <a:t>reassignments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Mandates Abuse POCs</a:t>
            </a:r>
            <a:endParaRPr lang="en-US" sz="2000" dirty="0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/>
          </p:nvPr>
        </p:nvSpPr>
        <p:spPr>
          <a:xfrm>
            <a:off x="196850" y="-76200"/>
            <a:ext cx="8915400" cy="990600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Proposals after ARIN 28</a:t>
            </a:r>
            <a:endParaRPr lang="en-US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79202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105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Century Gothic" charset="0"/>
                <a:ea typeface="ＭＳ Ｐゴシック" charset="0"/>
                <a:cs typeface="Century Gothic" charset="0"/>
              </a:rPr>
              <a:t>Last call </a:t>
            </a:r>
            <a:r>
              <a:rPr lang="en-US" sz="2200" b="1" dirty="0" smtClean="0">
                <a:latin typeface="Century Gothic" charset="0"/>
                <a:ea typeface="ＭＳ Ｐゴシック" charset="0"/>
                <a:cs typeface="Century Gothic" charset="0"/>
              </a:rPr>
              <a:t>(ends 2 </a:t>
            </a:r>
            <a:r>
              <a:rPr lang="en-US" sz="2200" b="1" dirty="0" smtClean="0">
                <a:latin typeface="Century Gothic" charset="0"/>
                <a:ea typeface="ＭＳ Ｐゴシック" charset="0"/>
                <a:cs typeface="Century Gothic" charset="0"/>
              </a:rPr>
              <a:t>November)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Century Gothic" charset="0"/>
                <a:ea typeface="ＭＳ Ｐゴシック" charset="0"/>
                <a:cs typeface="Century Gothic" charset="0"/>
              </a:rPr>
              <a:t>ARIN-2011-8: Combined M&amp;A and Specified Transfers</a:t>
            </a:r>
          </a:p>
          <a:p>
            <a:pPr lvl="1"/>
            <a:r>
              <a:rPr lang="en-US" sz="1800" b="1" dirty="0">
                <a:latin typeface="Century Gothic" charset="0"/>
                <a:ea typeface="ＭＳ Ｐゴシック" charset="0"/>
                <a:cs typeface="Century Gothic" charset="0"/>
              </a:rPr>
              <a:t>ARIN-2011-9: </a:t>
            </a:r>
            <a:r>
              <a:rPr lang="en-US" sz="1800" b="1" u="sng" dirty="0">
                <a:latin typeface="Century Gothic" charset="0"/>
                <a:ea typeface="ＭＳ Ｐゴシック" charset="0"/>
                <a:cs typeface="Century Gothic" charset="0"/>
              </a:rPr>
              <a:t>Global Policy</a:t>
            </a:r>
            <a:r>
              <a:rPr lang="en-US" sz="1800" b="1" dirty="0">
                <a:latin typeface="Century Gothic" charset="0"/>
                <a:ea typeface="ＭＳ Ｐゴシック" charset="0"/>
                <a:cs typeface="Century Gothic" charset="0"/>
              </a:rPr>
              <a:t> for post exhaustion IPv4 allocation mechanisms by the </a:t>
            </a:r>
            <a:r>
              <a:rPr lang="en-US" sz="1800" b="1" dirty="0" smtClean="0">
                <a:latin typeface="Century Gothic" charset="0"/>
                <a:ea typeface="ＭＳ Ｐゴシック" charset="0"/>
                <a:cs typeface="Century Gothic" charset="0"/>
              </a:rPr>
              <a:t>IANA</a:t>
            </a:r>
            <a:endParaRPr lang="en-US" sz="1800" b="1" dirty="0">
              <a:solidFill>
                <a:srgbClr val="0000FF"/>
              </a:solidFill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/>
            <a:r>
              <a:rPr lang="en-US" sz="1800" dirty="0">
                <a:latin typeface="Century Gothic" charset="0"/>
                <a:ea typeface="ＭＳ Ｐゴシック" charset="0"/>
                <a:cs typeface="Century Gothic" charset="0"/>
              </a:rPr>
              <a:t>ARIN-2011-10: Remove Single Aggregate Requirement from Specified Transfer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>
                <a:latin typeface="Century Gothic" charset="0"/>
                <a:ea typeface="ＭＳ Ｐゴシック" charset="0"/>
                <a:cs typeface="Century Gothic" charset="0"/>
              </a:rPr>
              <a:t>Extended last call (ends 16 November)</a:t>
            </a:r>
          </a:p>
          <a:p>
            <a:pPr lvl="1">
              <a:lnSpc>
                <a:spcPct val="120000"/>
              </a:lnSpc>
            </a:pPr>
            <a:r>
              <a:rPr lang="en-US" sz="1800" b="1" dirty="0" smtClean="0">
                <a:latin typeface="Century Gothic" charset="0"/>
                <a:ea typeface="ＭＳ Ｐゴシック" charset="0"/>
                <a:cs typeface="Century Gothic" charset="0"/>
              </a:rPr>
              <a:t>ARIN-</a:t>
            </a:r>
            <a:r>
              <a:rPr lang="en-US" sz="1800" b="1" dirty="0">
                <a:latin typeface="Century Gothic" charset="0"/>
                <a:ea typeface="ＭＳ Ｐゴシック" charset="0"/>
                <a:cs typeface="Century Gothic" charset="0"/>
              </a:rPr>
              <a:t>2011-1: </a:t>
            </a:r>
            <a:r>
              <a:rPr lang="en-US" sz="1800" b="1" dirty="0" smtClean="0">
                <a:latin typeface="Century Gothic" charset="0"/>
                <a:ea typeface="ＭＳ Ｐゴシック" charset="0"/>
                <a:cs typeface="Century Gothic" charset="0"/>
              </a:rPr>
              <a:t>ARIN Inter-RIR Transfers</a:t>
            </a:r>
            <a:endParaRPr lang="en-US" sz="1800" b="1" dirty="0" smtClean="0">
              <a:solidFill>
                <a:srgbClr val="0000FF"/>
              </a:solidFill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120000"/>
              </a:lnSpc>
            </a:pPr>
            <a:r>
              <a:rPr lang="en-US" sz="2200" b="1" dirty="0" smtClean="0">
                <a:latin typeface="Century Gothic" charset="0"/>
                <a:ea typeface="ＭＳ Ｐゴシック" charset="0"/>
                <a:cs typeface="Century Gothic" charset="0"/>
              </a:rPr>
              <a:t>Need more work</a:t>
            </a:r>
          </a:p>
          <a:p>
            <a:pPr lvl="1">
              <a:lnSpc>
                <a:spcPct val="120000"/>
              </a:lnSpc>
            </a:pPr>
            <a:r>
              <a:rPr lang="en-US" sz="1800" b="1" dirty="0" smtClean="0">
                <a:latin typeface="Century Gothic" charset="0"/>
                <a:ea typeface="ＭＳ Ｐゴシック" charset="0"/>
                <a:cs typeface="Century Gothic" charset="0"/>
              </a:rPr>
              <a:t>ARIN</a:t>
            </a:r>
            <a:r>
              <a:rPr lang="en-US" sz="1800" b="1" dirty="0">
                <a:latin typeface="Century Gothic" charset="0"/>
                <a:ea typeface="ＭＳ Ｐゴシック" charset="0"/>
                <a:cs typeface="Century Gothic" charset="0"/>
              </a:rPr>
              <a:t>-2011-7: Compliance </a:t>
            </a:r>
            <a:r>
              <a:rPr lang="en-US" sz="1800" b="1" dirty="0" smtClean="0">
                <a:latin typeface="Century Gothic" charset="0"/>
                <a:ea typeface="ＭＳ Ｐゴシック" charset="0"/>
                <a:cs typeface="Century Gothic" charset="0"/>
              </a:rPr>
              <a:t>Requirement</a:t>
            </a:r>
          </a:p>
          <a:p>
            <a:pPr lvl="1"/>
            <a:r>
              <a:rPr lang="en-US" sz="1800" dirty="0" smtClean="0">
                <a:latin typeface="Century Gothic" charset="0"/>
                <a:ea typeface="ＭＳ Ｐゴシック" charset="0"/>
                <a:cs typeface="Century Gothic" charset="0"/>
              </a:rPr>
              <a:t>ARIN</a:t>
            </a:r>
            <a:r>
              <a:rPr lang="en-US" sz="1800" dirty="0">
                <a:latin typeface="Century Gothic" charset="0"/>
                <a:ea typeface="ＭＳ Ｐゴシック" charset="0"/>
                <a:cs typeface="Century Gothic" charset="0"/>
              </a:rPr>
              <a:t>-2011-11: Clarify Justified Need for Transfers</a:t>
            </a:r>
          </a:p>
          <a:p>
            <a:pPr lvl="1"/>
            <a:r>
              <a:rPr lang="en-US" sz="1800" dirty="0">
                <a:latin typeface="Century Gothic" charset="0"/>
                <a:ea typeface="ＭＳ Ｐゴシック" charset="0"/>
                <a:cs typeface="Century Gothic" charset="0"/>
              </a:rPr>
              <a:t>ARIN-2011-12: Set Transfer Need to 24 </a:t>
            </a:r>
            <a:r>
              <a:rPr lang="en-US" sz="1800" dirty="0" smtClean="0">
                <a:latin typeface="Century Gothic" charset="0"/>
                <a:ea typeface="ＭＳ Ｐゴシック" charset="0"/>
                <a:cs typeface="Century Gothic" charset="0"/>
              </a:rPr>
              <a:t>months</a:t>
            </a:r>
          </a:p>
          <a:p>
            <a:r>
              <a:rPr lang="en-US" sz="2200" b="1" dirty="0" smtClean="0">
                <a:latin typeface="Century Gothic" charset="0"/>
                <a:ea typeface="ＭＳ Ｐゴシック" charset="0"/>
                <a:cs typeface="Century Gothic" charset="0"/>
              </a:rPr>
              <a:t>Abandoned</a:t>
            </a:r>
            <a:endParaRPr lang="en-US" sz="22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/>
            <a:r>
              <a:rPr lang="en-US" sz="1800" b="1" dirty="0">
                <a:latin typeface="Century Gothic" charset="0"/>
                <a:ea typeface="ＭＳ Ｐゴシック" charset="0"/>
                <a:cs typeface="Century Gothic" charset="0"/>
              </a:rPr>
              <a:t>ARIN-2011-13: IPv4 Number Resources for Use Within </a:t>
            </a:r>
            <a:r>
              <a:rPr lang="en-US" sz="1800" b="1" dirty="0" smtClean="0">
                <a:latin typeface="Century Gothic" charset="0"/>
                <a:ea typeface="ＭＳ Ｐゴシック" charset="0"/>
                <a:cs typeface="Century Gothic" charset="0"/>
              </a:rPr>
              <a:t>Region</a:t>
            </a:r>
            <a:endParaRPr lang="en-US" sz="1800" b="1" dirty="0">
              <a:solidFill>
                <a:srgbClr val="0000FF"/>
              </a:solidFill>
              <a:latin typeface="Century Gothic" charset="0"/>
              <a:ea typeface="ＭＳ Ｐゴシック" charset="0"/>
              <a:cs typeface="Century Gothic" charset="0"/>
            </a:endParaRPr>
          </a:p>
          <a:p>
            <a:pPr marL="0" indent="0">
              <a:buNone/>
            </a:pP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0" indent="0">
              <a:buNone/>
            </a:pPr>
            <a:endParaRPr lang="en-US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0" indent="0">
              <a:buNone/>
            </a:pPr>
            <a:endParaRPr lang="en-US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076890"/>
            <a:ext cx="597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https://</a:t>
            </a:r>
            <a:r>
              <a:rPr lang="en-US" sz="2000" dirty="0" err="1">
                <a:solidFill>
                  <a:srgbClr val="0000FF"/>
                </a:solidFill>
              </a:rPr>
              <a:t>www.arin.net</a:t>
            </a:r>
            <a:r>
              <a:rPr lang="en-US" sz="2000" dirty="0">
                <a:solidFill>
                  <a:srgbClr val="0000FF"/>
                </a:solidFill>
              </a:rPr>
              <a:t>/policy/proposals/</a:t>
            </a:r>
          </a:p>
        </p:txBody>
      </p:sp>
    </p:spTree>
    <p:extLst>
      <p:ext uri="{BB962C8B-B14F-4D97-AF65-F5344CB8AC3E}">
        <p14:creationId xmlns:p14="http://schemas.microsoft.com/office/powerpoint/2010/main" val="182476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algn="ctr"/>
            <a:r>
              <a:rPr lang="en-US" sz="4000" dirty="0" smtClean="0"/>
              <a:t>Public Facing Development Efforts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r>
              <a:rPr lang="en-US" sz="2400" b="1" dirty="0"/>
              <a:t>ARIN Online</a:t>
            </a:r>
          </a:p>
          <a:p>
            <a:pPr lvl="1"/>
            <a:r>
              <a:rPr lang="en-US" sz="2000" dirty="0" smtClean="0"/>
              <a:t>Billing integration initiated</a:t>
            </a:r>
          </a:p>
          <a:p>
            <a:pPr lvl="1"/>
            <a:r>
              <a:rPr lang="en-US" sz="2000" dirty="0" smtClean="0"/>
              <a:t>Templates </a:t>
            </a:r>
            <a:r>
              <a:rPr lang="en-US" sz="2000" dirty="0"/>
              <a:t>and corresponding </a:t>
            </a:r>
            <a:r>
              <a:rPr lang="en-US" sz="2000" dirty="0" err="1"/>
              <a:t>RESTful</a:t>
            </a:r>
            <a:r>
              <a:rPr lang="en-US" sz="2000" dirty="0"/>
              <a:t> modules protected by API </a:t>
            </a:r>
            <a:r>
              <a:rPr lang="en-US" sz="2000" dirty="0" smtClean="0"/>
              <a:t>Keys</a:t>
            </a:r>
            <a:endParaRPr lang="en-US" sz="2000" dirty="0"/>
          </a:p>
          <a:p>
            <a:r>
              <a:rPr lang="en-US" sz="2400" b="1" dirty="0" smtClean="0"/>
              <a:t>IRR</a:t>
            </a:r>
          </a:p>
          <a:p>
            <a:pPr lvl="1"/>
            <a:r>
              <a:rPr lang="en-US" sz="2000" dirty="0" smtClean="0"/>
              <a:t> Rolled out a revamped IRR on September 29</a:t>
            </a:r>
          </a:p>
          <a:p>
            <a:pPr lvl="1"/>
            <a:r>
              <a:rPr lang="en-US" sz="2000" dirty="0" smtClean="0"/>
              <a:t> Added CRYPT-PW, PGP, and email notification of object updates</a:t>
            </a:r>
            <a:endParaRPr lang="en-US" sz="2000" dirty="0"/>
          </a:p>
          <a:p>
            <a:r>
              <a:rPr lang="en-US" sz="2400" b="1" dirty="0"/>
              <a:t>Value Added Security Services</a:t>
            </a:r>
          </a:p>
          <a:p>
            <a:pPr lvl="1"/>
            <a:r>
              <a:rPr lang="en-US" sz="2000" dirty="0" smtClean="0"/>
              <a:t>RPKI</a:t>
            </a:r>
          </a:p>
          <a:p>
            <a:pPr lvl="2"/>
            <a:r>
              <a:rPr lang="en-US" sz="1800" dirty="0" smtClean="0"/>
              <a:t>Hosted </a:t>
            </a:r>
            <a:r>
              <a:rPr lang="en-US" sz="1800" dirty="0"/>
              <a:t>to be completed in </a:t>
            </a:r>
            <a:r>
              <a:rPr lang="en-US" sz="1800" dirty="0" smtClean="0"/>
              <a:t>2012</a:t>
            </a:r>
          </a:p>
          <a:p>
            <a:pPr lvl="2"/>
            <a:r>
              <a:rPr lang="en-US" sz="1800" dirty="0" smtClean="0"/>
              <a:t>Delegated </a:t>
            </a:r>
            <a:r>
              <a:rPr lang="en-US" sz="1800" dirty="0"/>
              <a:t>to be done in </a:t>
            </a:r>
            <a:r>
              <a:rPr lang="en-US" sz="1800" dirty="0" smtClean="0"/>
              <a:t>2012</a:t>
            </a:r>
            <a:endParaRPr lang="en-US" sz="1800" dirty="0"/>
          </a:p>
          <a:p>
            <a:pPr lvl="1"/>
            <a:r>
              <a:rPr lang="en-US" sz="2000" dirty="0" smtClean="0"/>
              <a:t>DNSSEC </a:t>
            </a:r>
          </a:p>
          <a:p>
            <a:pPr lvl="2"/>
            <a:r>
              <a:rPr lang="en-US" sz="1800" dirty="0" smtClean="0"/>
              <a:t>Fully implemented and operational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944562"/>
          </a:xfrm>
        </p:spPr>
        <p:txBody>
          <a:bodyPr/>
          <a:lstStyle/>
          <a:p>
            <a:r>
              <a:rPr lang="en-US" sz="4200" dirty="0">
                <a:latin typeface="Century Gothic" charset="0"/>
                <a:ea typeface="ＭＳ Ｐゴシック" charset="0"/>
                <a:cs typeface="Century Gothic" charset="0"/>
              </a:rPr>
              <a:t>2011 Outreach Events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-76200" y="1143000"/>
            <a:ext cx="6670675" cy="838200"/>
          </a:xfrm>
        </p:spPr>
        <p:txBody>
          <a:bodyPr/>
          <a:lstStyle/>
          <a:p>
            <a:pPr lvl="1">
              <a:buFont typeface="Arial" charset="0"/>
              <a:buNone/>
            </a:pPr>
            <a:r>
              <a:rPr lang="en-US" sz="1800" dirty="0">
                <a:latin typeface="Century Gothic" charset="0"/>
                <a:ea typeface="ＭＳ Ｐゴシック" charset="0"/>
                <a:cs typeface="Century Gothic" charset="0"/>
              </a:rPr>
              <a:t>	Ongoing participation in various local, national and international forums, focus on IPv4 depletion and IPv6 adoption. </a:t>
            </a:r>
          </a:p>
        </p:txBody>
      </p:sp>
      <p:pic>
        <p:nvPicPr>
          <p:cNvPr id="16387" name="Picture 3" descr="IMG_0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0188"/>
            <a:ext cx="209550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568" y="2133600"/>
            <a:ext cx="9127432" cy="489364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>
                <a:latin typeface="Century Gothic" charset="0"/>
                <a:cs typeface="Century Gothic" charset="0"/>
              </a:rPr>
              <a:t> </a:t>
            </a:r>
            <a:r>
              <a:rPr lang="en-US" b="1" dirty="0" smtClean="0">
                <a:latin typeface="Century Gothic" charset="0"/>
                <a:cs typeface="Century Gothic" charset="0"/>
              </a:rPr>
              <a:t>    </a:t>
            </a:r>
            <a:r>
              <a:rPr lang="en-US" sz="2000" b="1" dirty="0" smtClean="0">
                <a:latin typeface="Century Gothic" charset="0"/>
                <a:cs typeface="Century Gothic" charset="0"/>
              </a:rPr>
              <a:t>Events </a:t>
            </a:r>
            <a:r>
              <a:rPr lang="en-US" sz="2000" b="1" dirty="0">
                <a:latin typeface="Century Gothic" charset="0"/>
                <a:cs typeface="Century Gothic" charset="0"/>
              </a:rPr>
              <a:t>include:</a:t>
            </a:r>
          </a:p>
          <a:p>
            <a:pPr lvl="1">
              <a:defRPr/>
            </a:pPr>
            <a:endParaRPr lang="en-US" sz="2000" dirty="0">
              <a:latin typeface="Century Gothic" charset="0"/>
              <a:cs typeface="Century Gothic" charset="0"/>
            </a:endParaRP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ARIN on the </a:t>
            </a:r>
            <a:r>
              <a:rPr lang="en-US" sz="2000" dirty="0" smtClean="0">
                <a:latin typeface="Century Gothic" charset="0"/>
                <a:cs typeface="Century Gothic" charset="0"/>
              </a:rPr>
              <a:t>Road (Boston, San Jose, Montreal)</a:t>
            </a:r>
            <a:endParaRPr lang="en-US" sz="2000" dirty="0">
              <a:latin typeface="Century Gothic" charset="0"/>
              <a:cs typeface="Century Gothic" charset="0"/>
            </a:endParaRPr>
          </a:p>
          <a:p>
            <a:pPr lvl="1">
              <a:defRPr/>
            </a:pPr>
            <a:r>
              <a:rPr lang="en-US" sz="2000" dirty="0" smtClean="0">
                <a:latin typeface="Century Gothic" charset="0"/>
                <a:cs typeface="Century Gothic" charset="0"/>
              </a:rPr>
              <a:t>Consumer </a:t>
            </a:r>
            <a:r>
              <a:rPr lang="en-US" sz="2000" dirty="0">
                <a:latin typeface="Century Gothic" charset="0"/>
                <a:cs typeface="Century Gothic" charset="0"/>
              </a:rPr>
              <a:t>Electronics Show</a:t>
            </a: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Pacific Telecom Conference</a:t>
            </a: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Joint Techs / Internet2</a:t>
            </a: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ICT Roadshow events</a:t>
            </a: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TTVN</a:t>
            </a: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IT Roadmap</a:t>
            </a: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Game Developers Conference</a:t>
            </a: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Enterprise </a:t>
            </a:r>
            <a:r>
              <a:rPr lang="en-US" sz="2000" dirty="0" smtClean="0">
                <a:latin typeface="Century Gothic" charset="0"/>
                <a:cs typeface="Century Gothic" charset="0"/>
              </a:rPr>
              <a:t>Connect</a:t>
            </a:r>
          </a:p>
          <a:p>
            <a:pPr lvl="1">
              <a:defRPr/>
            </a:pPr>
            <a:endParaRPr lang="en-US" sz="2000" dirty="0">
              <a:latin typeface="Century Gothic" charset="0"/>
              <a:cs typeface="Century Gothic" charset="0"/>
            </a:endParaRPr>
          </a:p>
          <a:p>
            <a:pPr lvl="1">
              <a:defRPr/>
            </a:pPr>
            <a:endParaRPr lang="en-US" sz="2000" dirty="0" smtClean="0">
              <a:latin typeface="Century Gothic" charset="0"/>
              <a:cs typeface="Century Gothic" charset="0"/>
            </a:endParaRPr>
          </a:p>
          <a:p>
            <a:pPr lvl="1">
              <a:defRPr/>
            </a:pPr>
            <a:endParaRPr lang="en-US" sz="2000" dirty="0">
              <a:latin typeface="Century Gothic" charset="0"/>
              <a:cs typeface="Century Gothic" charset="0"/>
            </a:endParaRPr>
          </a:p>
          <a:p>
            <a:pPr lvl="1">
              <a:defRPr/>
            </a:pPr>
            <a:endParaRPr lang="en-US" sz="2000" dirty="0" smtClean="0">
              <a:latin typeface="Century Gothic" charset="0"/>
              <a:cs typeface="Century Gothic" charset="0"/>
            </a:endParaRPr>
          </a:p>
          <a:p>
            <a:pPr lvl="1">
              <a:defRPr/>
            </a:pPr>
            <a:endParaRPr lang="en-US" sz="2000" dirty="0">
              <a:latin typeface="Century Gothic" charset="0"/>
              <a:cs typeface="Century Gothic" charset="0"/>
            </a:endParaRPr>
          </a:p>
          <a:p>
            <a:pPr lvl="1">
              <a:defRPr/>
            </a:pPr>
            <a:r>
              <a:rPr lang="en-US" sz="2000" dirty="0" err="1" smtClean="0">
                <a:latin typeface="Century Gothic" charset="0"/>
                <a:cs typeface="Century Gothic" charset="0"/>
              </a:rPr>
              <a:t>Interop</a:t>
            </a:r>
            <a:endParaRPr lang="en-US" sz="2000" dirty="0">
              <a:latin typeface="Century Gothic" charset="0"/>
              <a:cs typeface="Century Gothic" charset="0"/>
            </a:endParaRP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CANTO</a:t>
            </a: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FOSE </a:t>
            </a: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OSCON</a:t>
            </a:r>
          </a:p>
          <a:p>
            <a:pPr lvl="1">
              <a:defRPr/>
            </a:pPr>
            <a:r>
              <a:rPr lang="en-US" sz="2000" dirty="0" err="1">
                <a:latin typeface="Century Gothic" charset="0"/>
                <a:cs typeface="Century Gothic" charset="0"/>
              </a:rPr>
              <a:t>HostingCon</a:t>
            </a:r>
            <a:endParaRPr lang="en-US" sz="2000" dirty="0">
              <a:latin typeface="Century Gothic" charset="0"/>
              <a:cs typeface="Century Gothic" charset="0"/>
            </a:endParaRP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Satellite 2011</a:t>
            </a: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The Cable Show</a:t>
            </a:r>
          </a:p>
          <a:p>
            <a:pPr lvl="1"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Light Reading </a:t>
            </a:r>
            <a:r>
              <a:rPr lang="en-US" sz="2000" dirty="0" smtClean="0">
                <a:latin typeface="Century Gothic" charset="0"/>
                <a:cs typeface="Century Gothic" charset="0"/>
              </a:rPr>
              <a:t>Live</a:t>
            </a:r>
          </a:p>
          <a:p>
            <a:pPr lvl="1">
              <a:defRPr/>
            </a:pPr>
            <a:r>
              <a:rPr lang="en-US" sz="2000" dirty="0" smtClean="0">
                <a:latin typeface="Century Gothic" charset="0"/>
                <a:cs typeface="Century Gothic" charset="0"/>
              </a:rPr>
              <a:t>Rocky </a:t>
            </a:r>
            <a:r>
              <a:rPr lang="en-US" sz="2000" dirty="0">
                <a:latin typeface="Century Gothic" charset="0"/>
                <a:cs typeface="Century Gothic" charset="0"/>
              </a:rPr>
              <a:t>Mountain IPv6 Summit</a:t>
            </a:r>
          </a:p>
          <a:p>
            <a:pPr lvl="1">
              <a:defRPr/>
            </a:pPr>
            <a:endParaRPr lang="en-US" sz="2000" dirty="0"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1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6358</TotalTime>
  <Words>592</Words>
  <Application>Microsoft Macintosh PowerPoint</Application>
  <PresentationFormat>On-screen Show (4:3)</PresentationFormat>
  <Paragraphs>111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2011 Focus</vt:lpstr>
      <vt:lpstr>ARIN Inventory Report</vt:lpstr>
      <vt:lpstr>PowerPoint Presentation</vt:lpstr>
      <vt:lpstr>PowerPoint Presentation</vt:lpstr>
      <vt:lpstr>New Policies Implemented</vt:lpstr>
      <vt:lpstr>Proposals after ARIN 28</vt:lpstr>
      <vt:lpstr>Public Facing Development Efforts</vt:lpstr>
      <vt:lpstr>2011 Outreach Events</vt:lpstr>
      <vt:lpstr>Upcoming ARIN Meetings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lawsonp</dc:creator>
  <cp:lastModifiedBy>Einar Bohlin</cp:lastModifiedBy>
  <cp:revision>734</cp:revision>
  <cp:lastPrinted>2011-08-17T19:42:18Z</cp:lastPrinted>
  <dcterms:created xsi:type="dcterms:W3CDTF">2010-08-27T00:30:51Z</dcterms:created>
  <dcterms:modified xsi:type="dcterms:W3CDTF">2011-10-28T14:58:20Z</dcterms:modified>
</cp:coreProperties>
</file>